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3" r:id="rId9"/>
    <p:sldId id="264" r:id="rId10"/>
    <p:sldId id="265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3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E7AA675-34FD-4399-B743-7AB1AD3A87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CBA6C1FC-8163-4A4D-9881-ECEF71E34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8B700420-53EE-45A2-A1A0-2F4783F68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B37C-7C0B-4915-9927-223D69BE667B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49C613B9-91BE-47AF-AE9D-E906CAC0F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0E244BBF-F03E-46F9-ADC6-C8C163568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CC21-C296-4253-AE3B-E0C7B835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74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60EBD32-F4D0-4C80-8115-266B5CA93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14CAD2B9-383A-4B50-BB43-B429275F85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6F99644E-856D-47B0-9428-4086E4629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B37C-7C0B-4915-9927-223D69BE667B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7FF595AA-5EAF-4E70-B64C-BAD5058B6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5C92E0E4-EB61-4DB5-91AE-16B53A97A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CC21-C296-4253-AE3B-E0C7B835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16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>
            <a:extLst>
              <a:ext uri="{FF2B5EF4-FFF2-40B4-BE49-F238E27FC236}">
                <a16:creationId xmlns:a16="http://schemas.microsoft.com/office/drawing/2014/main" id="{50B28ED9-4485-4E56-B52C-0382A6783E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4073DC4B-05EF-49DE-B412-69B40DFDC6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270E640B-9900-4CA7-8BAF-58528C4E7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B37C-7C0B-4915-9927-223D69BE667B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0FD12193-FD66-41AF-95C6-91DB0AC2F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C243AAA6-8B5F-49AF-A1A4-B7B500EB9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CC21-C296-4253-AE3B-E0C7B835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21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1CFBBAF-3859-47AF-BF0A-6571DC575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205077A2-321E-4592-B002-E3535448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54D1CC18-1497-46B5-8E65-A8E446C91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B37C-7C0B-4915-9927-223D69BE667B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30E0F6B5-E7B1-4648-89DE-AD6F8396E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6FBE5C61-4D87-4110-9999-8A910AC47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CC21-C296-4253-AE3B-E0C7B835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63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7FEE08A-04FA-4773-B278-657CDEBBE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A6B1194E-1D4E-4EAF-A02A-E7675E611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026C54A7-96A5-4920-8F1D-3DD65FC3F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B37C-7C0B-4915-9927-223D69BE667B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7B74E8F9-6435-4F4F-8A6C-8F9286CD3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83481AA2-362D-4127-A75B-33195216D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CC21-C296-4253-AE3B-E0C7B835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229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6B75596-A373-418D-934E-A81368348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0E631BCA-5B5F-414F-80D1-D3C437FBD8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0A24DED5-B124-4671-8772-946B8D303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AAB83B89-B657-4297-922E-130A3D87F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B37C-7C0B-4915-9927-223D69BE667B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81DA5C4A-0AF6-4F6E-96C7-6C0C1B63C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3777272A-6311-453C-AE7C-56E67CE5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CC21-C296-4253-AE3B-E0C7B835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835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AAEEB93-C04E-4A35-8813-B1E4A80A0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20FD9A17-FD33-40E4-A7BF-32BFFA5BE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AF98B8B9-81A3-4D79-B067-9472742B14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5" name="Текстов контейнер 4">
            <a:extLst>
              <a:ext uri="{FF2B5EF4-FFF2-40B4-BE49-F238E27FC236}">
                <a16:creationId xmlns:a16="http://schemas.microsoft.com/office/drawing/2014/main" id="{17E093EA-F260-4556-B9A5-CA441429A3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>
            <a:extLst>
              <a:ext uri="{FF2B5EF4-FFF2-40B4-BE49-F238E27FC236}">
                <a16:creationId xmlns:a16="http://schemas.microsoft.com/office/drawing/2014/main" id="{E9F79723-52F6-4B8B-ABD6-548F90B688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7" name="Контейнер за дата 6">
            <a:extLst>
              <a:ext uri="{FF2B5EF4-FFF2-40B4-BE49-F238E27FC236}">
                <a16:creationId xmlns:a16="http://schemas.microsoft.com/office/drawing/2014/main" id="{E8700C65-59E0-4C7A-9A89-D6439950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B37C-7C0B-4915-9927-223D69BE667B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8" name="Контейнер за долния колонтитул 7">
            <a:extLst>
              <a:ext uri="{FF2B5EF4-FFF2-40B4-BE49-F238E27FC236}">
                <a16:creationId xmlns:a16="http://schemas.microsoft.com/office/drawing/2014/main" id="{BE7728E1-E1DB-4F38-8608-94742F196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Контейнер за номер на слайда 8">
            <a:extLst>
              <a:ext uri="{FF2B5EF4-FFF2-40B4-BE49-F238E27FC236}">
                <a16:creationId xmlns:a16="http://schemas.microsoft.com/office/drawing/2014/main" id="{CC9EBC79-0C23-462E-9737-BF8DC98C5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CC21-C296-4253-AE3B-E0C7B835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09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1CC6396-7E35-4204-91D2-8F3114804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Контейнер за дата 2">
            <a:extLst>
              <a:ext uri="{FF2B5EF4-FFF2-40B4-BE49-F238E27FC236}">
                <a16:creationId xmlns:a16="http://schemas.microsoft.com/office/drawing/2014/main" id="{0FB43119-6C2B-4E6C-BCD0-9C49C74DC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B37C-7C0B-4915-9927-223D69BE667B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4" name="Контейнер за долния колонтитул 3">
            <a:extLst>
              <a:ext uri="{FF2B5EF4-FFF2-40B4-BE49-F238E27FC236}">
                <a16:creationId xmlns:a16="http://schemas.microsoft.com/office/drawing/2014/main" id="{94148B81-D1D9-4F22-BE48-FE2828E64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Контейнер за номер на слайда 4">
            <a:extLst>
              <a:ext uri="{FF2B5EF4-FFF2-40B4-BE49-F238E27FC236}">
                <a16:creationId xmlns:a16="http://schemas.microsoft.com/office/drawing/2014/main" id="{C1D5B94B-7E41-4691-BC40-BF1465458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CC21-C296-4253-AE3B-E0C7B835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45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>
            <a:extLst>
              <a:ext uri="{FF2B5EF4-FFF2-40B4-BE49-F238E27FC236}">
                <a16:creationId xmlns:a16="http://schemas.microsoft.com/office/drawing/2014/main" id="{4C25FA6B-F0BE-4ECC-84EB-50FCB1BE5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B37C-7C0B-4915-9927-223D69BE667B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3" name="Контейнер за долния колонтитул 2">
            <a:extLst>
              <a:ext uri="{FF2B5EF4-FFF2-40B4-BE49-F238E27FC236}">
                <a16:creationId xmlns:a16="http://schemas.microsoft.com/office/drawing/2014/main" id="{6D8C7208-C0EE-45C7-9301-EEFB2A07E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Контейнер за номер на слайда 3">
            <a:extLst>
              <a:ext uri="{FF2B5EF4-FFF2-40B4-BE49-F238E27FC236}">
                <a16:creationId xmlns:a16="http://schemas.microsoft.com/office/drawing/2014/main" id="{DCCB1691-0984-46FA-AB45-51A4ED8B8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CC21-C296-4253-AE3B-E0C7B835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71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9FBF296-F486-435A-833A-C05337FB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F2E71CA7-6B1C-42A4-9488-7ADE3C83F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92A1EA07-04BC-45F9-A610-9682CBF84D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8B2C1E9C-9545-4C8C-889C-4C29DF9BE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B37C-7C0B-4915-9927-223D69BE667B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51C00D29-8624-497A-B046-DD9663AFA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BC330235-069F-4B3C-B68E-6A84D63C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CC21-C296-4253-AE3B-E0C7B835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594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F0C9CC3A-0711-42E9-85DA-9856A20CF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Контейнер за картина 2">
            <a:extLst>
              <a:ext uri="{FF2B5EF4-FFF2-40B4-BE49-F238E27FC236}">
                <a16:creationId xmlns:a16="http://schemas.microsoft.com/office/drawing/2014/main" id="{78D523AB-1274-46BB-A508-8CDD246D5D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0B90A7C9-9F95-4E3F-93D5-CCA1DF10E5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BB61E651-F262-454A-9939-76367F942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B37C-7C0B-4915-9927-223D69BE667B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987F6C1C-1D05-4C9F-986D-7C1C5A247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F0AFE037-C7B9-455D-8B46-148711599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CC21-C296-4253-AE3B-E0C7B835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86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>
            <a:extLst>
              <a:ext uri="{FF2B5EF4-FFF2-40B4-BE49-F238E27FC236}">
                <a16:creationId xmlns:a16="http://schemas.microsoft.com/office/drawing/2014/main" id="{C2E332E9-4217-4833-B433-7F1526D02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5128F12A-0364-4395-BFE2-F59AF7CA5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DDA3A0D7-E20A-4624-BBEE-112B0BB102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AB37C-7C0B-4915-9927-223D69BE667B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A95415F0-6622-4394-BED5-B63E403664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81D68040-4C7D-439B-9A9A-FE174023AF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BCC21-C296-4253-AE3B-E0C7B835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74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.beleva@fppse.uni-sofia.b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fnoi.uni-sofia.bg/?page_id=1132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9501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6EA7987-1B67-4BDF-8604-FC2BE4DCBDB1}"/>
              </a:ext>
            </a:extLst>
          </p:cNvPr>
          <p:cNvSpPr txBox="1">
            <a:spLocks/>
          </p:cNvSpPr>
          <p:nvPr/>
        </p:nvSpPr>
        <p:spPr bwMode="auto">
          <a:xfrm>
            <a:off x="1847851" y="1645920"/>
            <a:ext cx="8496299" cy="4635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b="1" kern="1200" cap="all" baseline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>
              <a:lnSpc>
                <a:spcPts val="2600"/>
              </a:lnSpc>
            </a:pPr>
            <a:endParaRPr lang="ru-RU" sz="2000" cap="non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600"/>
              </a:lnSpc>
            </a:pPr>
            <a:r>
              <a:rPr lang="ru-RU" sz="20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Прием:</a:t>
            </a:r>
            <a:r>
              <a:rPr lang="ru-RU" sz="2000" b="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Приемът е на базата на успеха от дипломата за висше образование.</a:t>
            </a:r>
          </a:p>
          <a:p>
            <a:pPr algn="just">
              <a:lnSpc>
                <a:spcPts val="2600"/>
              </a:lnSpc>
            </a:pPr>
            <a:endParaRPr lang="ru-RU" sz="2000" b="0" cap="non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600"/>
              </a:lnSpc>
            </a:pPr>
            <a:r>
              <a:rPr lang="ru-RU" sz="20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Начин на дипломиране: </a:t>
            </a:r>
          </a:p>
          <a:p>
            <a:pPr algn="just">
              <a:lnSpc>
                <a:spcPts val="2600"/>
              </a:lnSpc>
            </a:pPr>
            <a:r>
              <a:rPr lang="ru-RU" sz="2000" b="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Държавен практико-приложен изпит</a:t>
            </a:r>
          </a:p>
          <a:p>
            <a:pPr algn="just">
              <a:lnSpc>
                <a:spcPts val="2600"/>
              </a:lnSpc>
            </a:pPr>
            <a:r>
              <a:rPr lang="ru-RU" sz="2000" b="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Писмен държавен изпит</a:t>
            </a:r>
          </a:p>
          <a:p>
            <a:pPr algn="just">
              <a:lnSpc>
                <a:spcPts val="2600"/>
              </a:lnSpc>
            </a:pPr>
            <a:endParaRPr lang="ru-RU" sz="2000" b="0" cap="non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600"/>
              </a:lnSpc>
            </a:pPr>
            <a:r>
              <a:rPr lang="ru-RU" sz="20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Инспектор учебна дейност:</a:t>
            </a:r>
          </a:p>
          <a:p>
            <a:pPr algn="just">
              <a:lnSpc>
                <a:spcPts val="2600"/>
              </a:lnSpc>
            </a:pPr>
            <a:r>
              <a:rPr lang="ru-RU" sz="2000" b="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Милка Белева, </a:t>
            </a:r>
            <a:endParaRPr lang="en-US" sz="2000" b="0" cap="non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600"/>
              </a:lnSpc>
            </a:pPr>
            <a:r>
              <a:rPr lang="ru-RU" sz="2000" b="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Каб. 603, сл. тел. 02</a:t>
            </a:r>
            <a:r>
              <a:rPr lang="en-US" sz="2000" b="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2000" b="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9706 234,</a:t>
            </a:r>
            <a:r>
              <a:rPr lang="en-US" sz="2000" b="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e-mail:</a:t>
            </a:r>
            <a:r>
              <a:rPr lang="ru-RU" sz="2000" b="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m.beleva@fppse.uni-sofia.bg</a:t>
            </a:r>
            <a:r>
              <a:rPr lang="en-US" sz="2000" b="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b="0" cap="non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7A1DCF3-0FAB-458B-B64A-6BD4B6F92D7B}"/>
              </a:ext>
            </a:extLst>
          </p:cNvPr>
          <p:cNvSpPr txBox="1">
            <a:spLocks/>
          </p:cNvSpPr>
          <p:nvPr/>
        </p:nvSpPr>
        <p:spPr>
          <a:xfrm>
            <a:off x="1849374" y="592929"/>
            <a:ext cx="8494776" cy="8854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bg-BG" sz="2400" dirty="0">
                <a:solidFill>
                  <a:srgbClr val="174376"/>
                </a:solidFill>
                <a:latin typeface="SP Trajan2ML" panose="02000505070000020004" pitchFamily="50" charset="-52"/>
              </a:rPr>
              <a:t>СПЕЦИАЛНОСТ</a:t>
            </a:r>
            <a:br>
              <a:rPr lang="en-US" sz="2400" dirty="0">
                <a:solidFill>
                  <a:srgbClr val="174376"/>
                </a:solidFill>
                <a:latin typeface="SP Trajan2ML" panose="02000505070000020004" pitchFamily="50" charset="-52"/>
              </a:rPr>
            </a:br>
            <a:r>
              <a:rPr lang="bg-BG" sz="2400" dirty="0">
                <a:solidFill>
                  <a:srgbClr val="174376"/>
                </a:solidFill>
                <a:latin typeface="SP Trajan2ML" panose="02000505070000020004" pitchFamily="50" charset="-52"/>
              </a:rPr>
              <a:t>Предучилищна педагогика (за завършили други специалности)</a:t>
            </a:r>
          </a:p>
          <a:p>
            <a:pPr>
              <a:lnSpc>
                <a:spcPct val="100000"/>
              </a:lnSpc>
            </a:pPr>
            <a:endParaRPr lang="bg-BG" sz="2400" dirty="0">
              <a:solidFill>
                <a:srgbClr val="174376"/>
              </a:solidFill>
              <a:latin typeface="SP Trajan2ML" panose="0200050507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672826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6EA7987-1B67-4BDF-8604-FC2BE4DCBDB1}"/>
              </a:ext>
            </a:extLst>
          </p:cNvPr>
          <p:cNvSpPr txBox="1">
            <a:spLocks/>
          </p:cNvSpPr>
          <p:nvPr/>
        </p:nvSpPr>
        <p:spPr bwMode="auto">
          <a:xfrm>
            <a:off x="1847851" y="1645920"/>
            <a:ext cx="8496299" cy="4756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b="1" kern="1200" cap="all" baseline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>
              <a:lnSpc>
                <a:spcPts val="2600"/>
              </a:lnSpc>
            </a:pPr>
            <a:endParaRPr lang="en-US" sz="2000" b="0" cap="none" dirty="0">
              <a:latin typeface="+mn-lt"/>
              <a:cs typeface="Arial" panose="020B0604020202020204" pitchFamily="34" charset="0"/>
            </a:endParaRPr>
          </a:p>
          <a:p>
            <a:pPr>
              <a:lnSpc>
                <a:spcPts val="2600"/>
              </a:lnSpc>
            </a:pPr>
            <a:r>
              <a:rPr lang="fr-FR" sz="2000" b="0" cap="none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https://fnoi.uni-sofia.bg/?page_id=1132</a:t>
            </a:r>
            <a:r>
              <a:rPr lang="bg-BG" sz="2000" b="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ts val="2600"/>
              </a:lnSpc>
            </a:pPr>
            <a:endParaRPr lang="bg-BG" sz="2000" b="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600"/>
              </a:lnSpc>
            </a:pPr>
            <a:r>
              <a:rPr lang="bg-BG" sz="2000" b="0" cap="none" dirty="0">
                <a:latin typeface="Arial" panose="020B0604020202020204" pitchFamily="34" charset="0"/>
                <a:cs typeface="Arial" panose="020B0604020202020204" pitchFamily="34" charset="0"/>
              </a:rPr>
              <a:t>Адрес: София 1574, бул. „Шипченски проход“ № 69А</a:t>
            </a:r>
          </a:p>
          <a:p>
            <a:pPr>
              <a:lnSpc>
                <a:spcPts val="2600"/>
              </a:lnSpc>
            </a:pPr>
            <a:endParaRPr lang="bg-BG" sz="2000" b="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600"/>
              </a:lnSpc>
            </a:pPr>
            <a:endParaRPr lang="bg-BG" sz="2000" b="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7A1DCF3-0FAB-458B-B64A-6BD4B6F92D7B}"/>
              </a:ext>
            </a:extLst>
          </p:cNvPr>
          <p:cNvSpPr txBox="1">
            <a:spLocks/>
          </p:cNvSpPr>
          <p:nvPr/>
        </p:nvSpPr>
        <p:spPr>
          <a:xfrm>
            <a:off x="1849374" y="592929"/>
            <a:ext cx="8494776" cy="8854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bg-BG" sz="2400" dirty="0">
                <a:solidFill>
                  <a:srgbClr val="174376"/>
                </a:solidFill>
                <a:latin typeface="SP Trajan2ML" panose="02000505070000020004" pitchFamily="50" charset="-52"/>
              </a:rPr>
              <a:t>СУ „Св. Климент Охридски“ – ФНОИ </a:t>
            </a:r>
            <a:endParaRPr lang="en-US" sz="2400" dirty="0">
              <a:solidFill>
                <a:srgbClr val="174376"/>
              </a:solidFill>
              <a:latin typeface="SP Trajan2ML" panose="02000505070000020004" pitchFamily="50" charset="-52"/>
            </a:endParaRPr>
          </a:p>
          <a:p>
            <a:pPr>
              <a:lnSpc>
                <a:spcPct val="100000"/>
              </a:lnSpc>
            </a:pPr>
            <a:r>
              <a:rPr lang="bg-BG" sz="2400" dirty="0">
                <a:solidFill>
                  <a:srgbClr val="174376"/>
                </a:solidFill>
                <a:latin typeface="SP Trajan2ML" panose="02000505070000020004" pitchFamily="50" charset="-52"/>
              </a:rPr>
              <a:t>СПЕЦИАЛНОСТ</a:t>
            </a:r>
            <a:r>
              <a:rPr lang="en-US" sz="2400" dirty="0">
                <a:solidFill>
                  <a:srgbClr val="174376"/>
                </a:solidFill>
                <a:latin typeface="SP Trajan2ML" panose="02000505070000020004" pitchFamily="50" charset="-52"/>
              </a:rPr>
              <a:t> </a:t>
            </a:r>
            <a:r>
              <a:rPr lang="bg-BG" sz="2400" dirty="0">
                <a:solidFill>
                  <a:srgbClr val="174376"/>
                </a:solidFill>
                <a:latin typeface="SP Trajan2ML" panose="02000505070000020004" pitchFamily="50" charset="-52"/>
              </a:rPr>
              <a:t>Предучилищна педагогика (за завършили други специалности)</a:t>
            </a:r>
          </a:p>
        </p:txBody>
      </p:sp>
      <p:pic>
        <p:nvPicPr>
          <p:cNvPr id="2" name="Picture 1" descr="A qr code with a blue circle with a logo&#10;&#10;Description automatically generated">
            <a:extLst>
              <a:ext uri="{FF2B5EF4-FFF2-40B4-BE49-F238E27FC236}">
                <a16:creationId xmlns:a16="http://schemas.microsoft.com/office/drawing/2014/main" id="{6A4A3C2F-289F-2495-03DE-35AC6ABB9FF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05375" y="4021455"/>
            <a:ext cx="2381250" cy="2381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7743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FAF30A1-85EF-4819-B6D8-F2BCC6B9BD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3136" y="358225"/>
            <a:ext cx="9605728" cy="18719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4400" dirty="0">
                <a:solidFill>
                  <a:srgbClr val="174376"/>
                </a:solidFill>
                <a:latin typeface="SP Trajan2ML" panose="02000505070000020004" pitchFamily="50" charset="-52"/>
              </a:rPr>
              <a:t>Специалност: Предучилищна и начална училищна педагогика</a:t>
            </a:r>
            <a:endParaRPr lang="bg-BG" sz="4400" dirty="0">
              <a:solidFill>
                <a:srgbClr val="174376"/>
              </a:solidFill>
              <a:latin typeface="SP Trajan2ML" panose="02000505070000020004" pitchFamily="50" charset="-52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0628809-0D3F-4ECC-B97E-4ADD69E42DDF}"/>
              </a:ext>
            </a:extLst>
          </p:cNvPr>
          <p:cNvSpPr txBox="1">
            <a:spLocks/>
          </p:cNvSpPr>
          <p:nvPr/>
        </p:nvSpPr>
        <p:spPr bwMode="auto">
          <a:xfrm>
            <a:off x="1517650" y="2393066"/>
            <a:ext cx="9605728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b="1" kern="1200" cap="all" baseline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bg-BG" sz="3200" dirty="0">
                <a:latin typeface="+mn-lt"/>
                <a:cs typeface="Arial" panose="020B0604020202020204" pitchFamily="34" charset="0"/>
              </a:rPr>
              <a:t>Магистърска програма</a:t>
            </a:r>
            <a:endParaRPr lang="en-US" sz="3200" dirty="0"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3200" dirty="0">
                <a:latin typeface="+mn-lt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+mn-lt"/>
                <a:cs typeface="Arial" panose="020B0604020202020204" pitchFamily="34" charset="0"/>
              </a:rPr>
              <a:t>Предучилищна педагогика (за завършили други специалности) </a:t>
            </a:r>
            <a:r>
              <a:rPr lang="en-US" sz="3200" dirty="0">
                <a:latin typeface="+mn-lt"/>
                <a:cs typeface="Arial" panose="020B0604020202020204" pitchFamily="34" charset="0"/>
              </a:rPr>
              <a:t>– </a:t>
            </a:r>
            <a:r>
              <a:rPr lang="bg-BG" sz="3200" dirty="0">
                <a:latin typeface="+mn-lt"/>
                <a:cs typeface="Arial" panose="020B0604020202020204" pitchFamily="34" charset="0"/>
              </a:rPr>
              <a:t>4 семестъра</a:t>
            </a:r>
          </a:p>
        </p:txBody>
      </p:sp>
      <p:pic>
        <p:nvPicPr>
          <p:cNvPr id="2" name="Picture 1" descr="A qr code with a blue circle with a logo&#10;&#10;Description automatically generated">
            <a:extLst>
              <a:ext uri="{FF2B5EF4-FFF2-40B4-BE49-F238E27FC236}">
                <a16:creationId xmlns:a16="http://schemas.microsoft.com/office/drawing/2014/main" id="{3A0D0F18-6671-0B5C-2CBB-4B7AB537DBD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68531" y="4340444"/>
            <a:ext cx="2381250" cy="23812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861A11EC-1A35-7F93-3B8A-EA94F7C7C340}"/>
              </a:ext>
            </a:extLst>
          </p:cNvPr>
          <p:cNvSpPr txBox="1">
            <a:spLocks/>
          </p:cNvSpPr>
          <p:nvPr/>
        </p:nvSpPr>
        <p:spPr>
          <a:xfrm>
            <a:off x="730833" y="4971394"/>
            <a:ext cx="9605728" cy="890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fr-FR" sz="3600" dirty="0">
                <a:solidFill>
                  <a:srgbClr val="174376"/>
                </a:solidFill>
                <a:latin typeface="SP Trajan2ML" panose="02000505070000020004" pitchFamily="50" charset="-52"/>
              </a:rPr>
              <a:t>https://fnoi.uni-sofia.bg/?page_id=1132</a:t>
            </a:r>
            <a:endParaRPr lang="bg-BG" sz="3600" dirty="0">
              <a:solidFill>
                <a:srgbClr val="174376"/>
              </a:solidFill>
              <a:latin typeface="SP Trajan2ML" panose="0200050507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1481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B34B003-B00F-469B-92D8-AA44740C4AFD}"/>
              </a:ext>
            </a:extLst>
          </p:cNvPr>
          <p:cNvSpPr txBox="1">
            <a:spLocks/>
          </p:cNvSpPr>
          <p:nvPr/>
        </p:nvSpPr>
        <p:spPr bwMode="auto">
          <a:xfrm>
            <a:off x="1332844" y="1507328"/>
            <a:ext cx="8299449" cy="4604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b="1" kern="1200" cap="all" baseline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bg-BG" sz="2400" b="0" cap="none" dirty="0">
                <a:latin typeface="Arial" panose="020B0604020202020204" pitchFamily="34" charset="0"/>
                <a:cs typeface="Arial" panose="020B0604020202020204" pitchFamily="34" charset="0"/>
              </a:rPr>
              <a:t>Магистърска програма:  </a:t>
            </a:r>
            <a:r>
              <a:rPr lang="bg-BG" sz="2400" cap="none" dirty="0">
                <a:latin typeface="Arial" panose="020B0604020202020204" pitchFamily="34" charset="0"/>
                <a:cs typeface="Arial" panose="020B0604020202020204" pitchFamily="34" charset="0"/>
              </a:rPr>
              <a:t>Предучилищна педагогика (за завършили други специалности)</a:t>
            </a:r>
          </a:p>
          <a:p>
            <a:pPr algn="l">
              <a:lnSpc>
                <a:spcPct val="150000"/>
              </a:lnSpc>
            </a:pPr>
            <a:r>
              <a:rPr lang="ru-RU" sz="2400" b="0" cap="none" dirty="0">
                <a:latin typeface="Arial" panose="020B0604020202020204" pitchFamily="34" charset="0"/>
                <a:cs typeface="Arial" panose="020B0604020202020204" pitchFamily="34" charset="0"/>
              </a:rPr>
              <a:t>Срок на обучение:  </a:t>
            </a:r>
            <a:r>
              <a:rPr lang="ru-RU" sz="2400" cap="none" dirty="0">
                <a:latin typeface="Arial" panose="020B0604020202020204" pitchFamily="34" charset="0"/>
                <a:cs typeface="Arial" panose="020B0604020202020204" pitchFamily="34" charset="0"/>
              </a:rPr>
              <a:t>4 семестъра (2 години)</a:t>
            </a:r>
          </a:p>
          <a:p>
            <a:pPr algn="l">
              <a:lnSpc>
                <a:spcPct val="150000"/>
              </a:lnSpc>
            </a:pPr>
            <a:r>
              <a:rPr lang="ru-RU" sz="2400" b="0" cap="none" dirty="0">
                <a:latin typeface="Arial" panose="020B0604020202020204" pitchFamily="34" charset="0"/>
                <a:cs typeface="Arial" panose="020B0604020202020204" pitchFamily="34" charset="0"/>
              </a:rPr>
              <a:t>Форма на </a:t>
            </a:r>
            <a:r>
              <a:rPr lang="bg-BG" sz="2400" b="0" cap="none" dirty="0">
                <a:latin typeface="Arial" panose="020B0604020202020204" pitchFamily="34" charset="0"/>
                <a:cs typeface="Arial" panose="020B0604020202020204" pitchFamily="34" charset="0"/>
              </a:rPr>
              <a:t>обучение:  </a:t>
            </a:r>
            <a:r>
              <a:rPr lang="bg-BG" sz="2400" cap="none" dirty="0">
                <a:latin typeface="Arial" panose="020B0604020202020204" pitchFamily="34" charset="0"/>
                <a:cs typeface="Arial" panose="020B0604020202020204" pitchFamily="34" charset="0"/>
              </a:rPr>
              <a:t>задочна (платено обучение)</a:t>
            </a:r>
          </a:p>
          <a:p>
            <a:pPr algn="l">
              <a:lnSpc>
                <a:spcPct val="150000"/>
              </a:lnSpc>
            </a:pPr>
            <a:r>
              <a:rPr lang="bg-BG" sz="2400" b="0" cap="none" dirty="0">
                <a:latin typeface="Arial" panose="020B0604020202020204" pitchFamily="34" charset="0"/>
                <a:cs typeface="Arial" panose="020B0604020202020204" pitchFamily="34" charset="0"/>
              </a:rPr>
              <a:t>Начало – </a:t>
            </a:r>
            <a:r>
              <a:rPr lang="bg-BG" sz="2400" cap="none" dirty="0">
                <a:latin typeface="Arial" panose="020B0604020202020204" pitchFamily="34" charset="0"/>
                <a:cs typeface="Arial" panose="020B0604020202020204" pitchFamily="34" charset="0"/>
              </a:rPr>
              <a:t>от зимен семестър на академичната година</a:t>
            </a:r>
          </a:p>
          <a:p>
            <a:pPr algn="l">
              <a:lnSpc>
                <a:spcPct val="150000"/>
              </a:lnSpc>
            </a:pPr>
            <a:r>
              <a:rPr lang="ru-RU" sz="2400" b="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bg-BG" sz="2400" b="0" cap="none" dirty="0">
                <a:latin typeface="Arial" panose="020B0604020202020204" pitchFamily="34" charset="0"/>
                <a:cs typeface="Arial" panose="020B0604020202020204" pitchFamily="34" charset="0"/>
              </a:rPr>
              <a:t>Ръководител: </a:t>
            </a:r>
            <a:r>
              <a:rPr lang="bg-BG" sz="2400" cap="none" dirty="0">
                <a:latin typeface="Arial" panose="020B0604020202020204" pitchFamily="34" charset="0"/>
                <a:cs typeface="Arial" panose="020B0604020202020204" pitchFamily="34" charset="0"/>
              </a:rPr>
              <a:t>доц. д-р Галина Георгиева</a:t>
            </a:r>
            <a:endParaRPr lang="ru-RU" sz="24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ru-RU" sz="2400" b="0" cap="none" dirty="0"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en-US" sz="2400" b="0" cap="none" dirty="0" err="1">
                <a:latin typeface="Arial" panose="020B0604020202020204" pitchFamily="34" charset="0"/>
                <a:cs typeface="Arial" panose="020B0604020202020204" pitchFamily="34" charset="0"/>
              </a:rPr>
              <a:t>g.georgieva@fppse.uni-sofia.b</a:t>
            </a:r>
            <a:r>
              <a:rPr lang="ru-RU" sz="2400" b="0" cap="none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52C1C75-9C39-461F-81C1-C7B07EEDA2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9374" y="592928"/>
            <a:ext cx="8494776" cy="914400"/>
          </a:xfrm>
        </p:spPr>
        <p:txBody>
          <a:bodyPr anchor="t" anchorCtr="0"/>
          <a:lstStyle/>
          <a:p>
            <a:pPr>
              <a:lnSpc>
                <a:spcPct val="100000"/>
              </a:lnSpc>
            </a:pPr>
            <a:r>
              <a:rPr lang="bg-BG" sz="2400" dirty="0">
                <a:solidFill>
                  <a:srgbClr val="174376"/>
                </a:solidFill>
                <a:latin typeface="SP Trajan2ML" panose="02000505070000020004" pitchFamily="50" charset="-52"/>
              </a:rPr>
              <a:t>СПЕЦИАЛНОСТ</a:t>
            </a:r>
            <a:br>
              <a:rPr lang="en-US" sz="2400" dirty="0">
                <a:solidFill>
                  <a:srgbClr val="174376"/>
                </a:solidFill>
                <a:latin typeface="SP Trajan2ML" panose="02000505070000020004" pitchFamily="50" charset="-52"/>
              </a:rPr>
            </a:br>
            <a:endParaRPr lang="bg-BG" sz="2400" dirty="0">
              <a:solidFill>
                <a:srgbClr val="174376"/>
              </a:solidFill>
              <a:latin typeface="SP Trajan2ML" panose="02000505070000020004" pitchFamily="50" charset="-52"/>
            </a:endParaRPr>
          </a:p>
        </p:txBody>
      </p:sp>
      <p:pic>
        <p:nvPicPr>
          <p:cNvPr id="4" name="Picture 3" descr="A qr code with a blue circle with a logo&#10;&#10;Description automatically generated">
            <a:extLst>
              <a:ext uri="{FF2B5EF4-FFF2-40B4-BE49-F238E27FC236}">
                <a16:creationId xmlns:a16="http://schemas.microsoft.com/office/drawing/2014/main" id="{EB4A82F4-E8C0-78C7-C954-421CB1ED381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68531" y="4340444"/>
            <a:ext cx="2381250" cy="2381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806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DAC915D-F996-44B6-921E-313644A1C055}"/>
              </a:ext>
            </a:extLst>
          </p:cNvPr>
          <p:cNvSpPr txBox="1">
            <a:spLocks/>
          </p:cNvSpPr>
          <p:nvPr/>
        </p:nvSpPr>
        <p:spPr bwMode="auto">
          <a:xfrm>
            <a:off x="1847851" y="1645920"/>
            <a:ext cx="8496299" cy="4635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b="1" kern="1200" cap="all" baseline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>
              <a:lnSpc>
                <a:spcPts val="2600"/>
              </a:lnSpc>
            </a:pPr>
            <a:r>
              <a:rPr lang="ru-RU" sz="2000" cap="none" dirty="0">
                <a:latin typeface="Arial" panose="020B0604020202020204" pitchFamily="34" charset="0"/>
                <a:cs typeface="Arial" panose="020B0604020202020204" pitchFamily="34" charset="0"/>
              </a:rPr>
              <a:t>1. Насоченост:</a:t>
            </a:r>
          </a:p>
          <a:p>
            <a:pPr algn="just">
              <a:lnSpc>
                <a:spcPts val="2600"/>
              </a:lnSpc>
            </a:pPr>
            <a:r>
              <a:rPr lang="ru-RU" sz="2000" b="0" cap="none" dirty="0">
                <a:latin typeface="Arial" panose="020B0604020202020204" pitchFamily="34" charset="0"/>
                <a:cs typeface="Arial" panose="020B0604020202020204" pitchFamily="34" charset="0"/>
              </a:rPr>
              <a:t>Магистрантите получават общообразователна и </a:t>
            </a:r>
            <a:r>
              <a:rPr lang="bg-BG" sz="2000" b="0" cap="none" dirty="0" err="1">
                <a:latin typeface="Arial" panose="020B0604020202020204" pitchFamily="34" charset="0"/>
                <a:cs typeface="Arial" panose="020B0604020202020204" pitchFamily="34" charset="0"/>
              </a:rPr>
              <a:t>психолого</a:t>
            </a:r>
            <a:r>
              <a:rPr lang="bg-BG" sz="2000" b="0" cap="none" dirty="0">
                <a:latin typeface="Arial" panose="020B0604020202020204" pitchFamily="34" charset="0"/>
                <a:cs typeface="Arial" panose="020B0604020202020204" pitchFamily="34" charset="0"/>
              </a:rPr>
              <a:t>-педагогическа</a:t>
            </a:r>
            <a:r>
              <a:rPr lang="ru-RU" sz="2000" b="0" cap="none" dirty="0">
                <a:latin typeface="Arial" panose="020B0604020202020204" pitchFamily="34" charset="0"/>
                <a:cs typeface="Arial" panose="020B0604020202020204" pitchFamily="34" charset="0"/>
              </a:rPr>
              <a:t> подготовка и усвояват практико-технологични умения за професионална реализация в системата на предучилищното образование.</a:t>
            </a:r>
          </a:p>
          <a:p>
            <a:pPr algn="just">
              <a:lnSpc>
                <a:spcPts val="2600"/>
              </a:lnSpc>
            </a:pPr>
            <a:endParaRPr lang="ru-RU" sz="2000" b="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600"/>
              </a:lnSpc>
            </a:pPr>
            <a:r>
              <a:rPr lang="ru-RU" sz="2000" cap="none" dirty="0">
                <a:latin typeface="Arial" panose="020B0604020202020204" pitchFamily="34" charset="0"/>
                <a:cs typeface="Arial" panose="020B0604020202020204" pitchFamily="34" charset="0"/>
              </a:rPr>
              <a:t>А. Образователни цели:</a:t>
            </a:r>
            <a:r>
              <a:rPr lang="ru-RU" sz="2000" b="0" cap="none" dirty="0">
                <a:latin typeface="Arial" panose="020B0604020202020204" pitchFamily="34" charset="0"/>
                <a:cs typeface="Arial" panose="020B0604020202020204" pitchFamily="34" charset="0"/>
              </a:rPr>
              <a:t> Осигуряване на академична подготовка в областта на предучилищната педагогика.</a:t>
            </a:r>
          </a:p>
          <a:p>
            <a:pPr algn="just">
              <a:lnSpc>
                <a:spcPts val="2600"/>
              </a:lnSpc>
            </a:pPr>
            <a:endParaRPr lang="ru-RU" sz="2000" b="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600"/>
              </a:lnSpc>
            </a:pPr>
            <a:r>
              <a:rPr lang="ru-RU" sz="2000" cap="none" dirty="0">
                <a:latin typeface="Arial" panose="020B0604020202020204" pitchFamily="34" charset="0"/>
                <a:cs typeface="Arial" panose="020B0604020202020204" pitchFamily="34" charset="0"/>
              </a:rPr>
              <a:t>Б. Професионални цели:</a:t>
            </a:r>
            <a:r>
              <a:rPr lang="ru-RU" sz="2000" b="0" cap="none" dirty="0">
                <a:latin typeface="Arial" panose="020B0604020202020204" pitchFamily="34" charset="0"/>
                <a:cs typeface="Arial" panose="020B0604020202020204" pitchFamily="34" charset="0"/>
              </a:rPr>
              <a:t> Подготовка на високо квалифицирани специалисти за системата на предучилищното образование в</a:t>
            </a:r>
          </a:p>
          <a:p>
            <a:pPr algn="just">
              <a:lnSpc>
                <a:spcPts val="2600"/>
              </a:lnSpc>
            </a:pPr>
            <a:r>
              <a:rPr lang="ru-RU" sz="2000" b="0" cap="none" dirty="0">
                <a:latin typeface="Arial" panose="020B0604020202020204" pitchFamily="34" charset="0"/>
                <a:cs typeface="Arial" panose="020B0604020202020204" pitchFamily="34" charset="0"/>
              </a:rPr>
              <a:t>съответствие с държавните изисквания и световните стандарти.</a:t>
            </a:r>
            <a:endParaRPr lang="bg-BG" sz="2000" b="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7D12AAD-BBD8-4D87-A98F-5BFBB7B65524}"/>
              </a:ext>
            </a:extLst>
          </p:cNvPr>
          <p:cNvSpPr txBox="1">
            <a:spLocks/>
          </p:cNvSpPr>
          <p:nvPr/>
        </p:nvSpPr>
        <p:spPr>
          <a:xfrm>
            <a:off x="1849374" y="592929"/>
            <a:ext cx="8494776" cy="8854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bg-BG" sz="2400" dirty="0">
                <a:solidFill>
                  <a:srgbClr val="174376"/>
                </a:solidFill>
                <a:latin typeface="SP Trajan2ML" panose="02000505070000020004" pitchFamily="50" charset="-52"/>
              </a:rPr>
              <a:t>СПЕЦИАЛНОСТ</a:t>
            </a:r>
            <a:br>
              <a:rPr lang="en-US" sz="2400" dirty="0">
                <a:solidFill>
                  <a:srgbClr val="174376"/>
                </a:solidFill>
                <a:latin typeface="SP Trajan2ML" panose="02000505070000020004" pitchFamily="50" charset="-52"/>
              </a:rPr>
            </a:br>
            <a:r>
              <a:rPr lang="bg-BG" sz="2400" dirty="0">
                <a:solidFill>
                  <a:srgbClr val="174376"/>
                </a:solidFill>
                <a:latin typeface="SP Trajan2ML" panose="02000505070000020004" pitchFamily="50" charset="-52"/>
              </a:rPr>
              <a:t>Предучилищна педагогика (за завършили други специалности)</a:t>
            </a:r>
          </a:p>
        </p:txBody>
      </p:sp>
    </p:spTree>
    <p:extLst>
      <p:ext uri="{BB962C8B-B14F-4D97-AF65-F5344CB8AC3E}">
        <p14:creationId xmlns:p14="http://schemas.microsoft.com/office/powerpoint/2010/main" val="172815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B703D1A-8387-40BA-B913-C2C9291F611B}"/>
              </a:ext>
            </a:extLst>
          </p:cNvPr>
          <p:cNvSpPr txBox="1">
            <a:spLocks/>
          </p:cNvSpPr>
          <p:nvPr/>
        </p:nvSpPr>
        <p:spPr bwMode="auto">
          <a:xfrm>
            <a:off x="1549400" y="1647485"/>
            <a:ext cx="8794750" cy="4635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b="1" kern="1200" cap="all" baseline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>
              <a:lnSpc>
                <a:spcPts val="2600"/>
              </a:lnSpc>
            </a:pPr>
            <a:r>
              <a:rPr lang="ru-RU" sz="2000" cap="none" dirty="0">
                <a:latin typeface="Arial" panose="020B0604020202020204" pitchFamily="34" charset="0"/>
                <a:cs typeface="Arial" panose="020B0604020202020204" pitchFamily="34" charset="0"/>
              </a:rPr>
              <a:t>2. Обучение (знания и умения, необходими за успешна професионална дейност, общо теоретична и специална подготовка и др.)</a:t>
            </a:r>
          </a:p>
          <a:p>
            <a:pPr algn="just">
              <a:lnSpc>
                <a:spcPts val="2600"/>
              </a:lnSpc>
            </a:pPr>
            <a:r>
              <a:rPr lang="ru-RU" sz="2000" b="0" cap="none" dirty="0">
                <a:latin typeface="Arial" panose="020B0604020202020204" pitchFamily="34" charset="0"/>
                <a:cs typeface="Arial" panose="020B0604020202020204" pitchFamily="34" charset="0"/>
              </a:rPr>
              <a:t>Обучението в специалността се осъществява в съответствие с Наредба №1</a:t>
            </a:r>
            <a:r>
              <a:rPr lang="en-US" sz="2000" b="0" cap="none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000" b="0" cap="none" dirty="0">
                <a:latin typeface="Arial" panose="020B0604020202020204" pitchFamily="34" charset="0"/>
                <a:cs typeface="Arial" panose="020B0604020202020204" pitchFamily="34" charset="0"/>
              </a:rPr>
              <a:t> от </a:t>
            </a:r>
            <a:r>
              <a:rPr lang="en-US" sz="2000" b="0" cap="none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lang="ru-RU" sz="2000" b="0" cap="none" dirty="0">
                <a:latin typeface="Arial" panose="020B0604020202020204" pitchFamily="34" charset="0"/>
                <a:cs typeface="Arial" panose="020B0604020202020204" pitchFamily="34" charset="0"/>
              </a:rPr>
              <a:t>.0</a:t>
            </a:r>
            <a:r>
              <a:rPr lang="en-US" sz="2000" b="0" cap="none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2000" b="0" cap="none" dirty="0">
                <a:latin typeface="Arial" panose="020B0604020202020204" pitchFamily="34" charset="0"/>
                <a:cs typeface="Arial" panose="020B0604020202020204" pitchFamily="34" charset="0"/>
              </a:rPr>
              <a:t>.201</a:t>
            </a:r>
            <a:r>
              <a:rPr lang="bg-BG" sz="2000" b="0" cap="none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sz="2000" b="0" cap="none" dirty="0">
                <a:latin typeface="Arial" panose="020B0604020202020204" pitchFamily="34" charset="0"/>
                <a:cs typeface="Arial" panose="020B0604020202020204" pitchFamily="34" charset="0"/>
              </a:rPr>
              <a:t> г. за статута и професионалното развитие на учителите, директорите и другите педагогически </a:t>
            </a:r>
            <a:r>
              <a:rPr lang="bg-BG" sz="2000" b="0" cap="none" dirty="0">
                <a:latin typeface="Arial" panose="020B0604020202020204" pitchFamily="34" charset="0"/>
                <a:cs typeface="Arial" panose="020B0604020202020204" pitchFamily="34" charset="0"/>
              </a:rPr>
              <a:t>специалисти</a:t>
            </a:r>
            <a:r>
              <a:rPr lang="ru-RU" sz="2000" b="0" cap="none" dirty="0">
                <a:latin typeface="Arial" panose="020B0604020202020204" pitchFamily="34" charset="0"/>
                <a:cs typeface="Arial" panose="020B0604020202020204" pitchFamily="34" charset="0"/>
              </a:rPr>
              <a:t> и Наредба за </a:t>
            </a:r>
            <a:r>
              <a:rPr lang="bg-BG" sz="2000" b="0" cap="none" dirty="0">
                <a:latin typeface="Arial" panose="020B0604020202020204" pitchFamily="34" charset="0"/>
                <a:cs typeface="Arial" panose="020B0604020202020204" pitchFamily="34" charset="0"/>
              </a:rPr>
              <a:t>държавните</a:t>
            </a:r>
            <a:r>
              <a:rPr lang="ru-RU" sz="2000" b="0" cap="none" dirty="0">
                <a:latin typeface="Arial" panose="020B0604020202020204" pitchFamily="34" charset="0"/>
                <a:cs typeface="Arial" panose="020B0604020202020204" pitchFamily="34" charset="0"/>
              </a:rPr>
              <a:t> изисквания за придобиване на професионална квалификация „учител“, приета с ПМС №289 от 07.11.2016 г.</a:t>
            </a:r>
            <a:r>
              <a:rPr lang="en-US" sz="2000" b="0" cap="non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b="0" cap="none" dirty="0">
                <a:latin typeface="Arial" panose="020B0604020202020204" pitchFamily="34" charset="0"/>
                <a:cs typeface="Arial" panose="020B0604020202020204" pitchFamily="34" charset="0"/>
              </a:rPr>
              <a:t>изм. и доп. ДВ. бр.10 от 5 </a:t>
            </a:r>
            <a:r>
              <a:rPr lang="bg-BG" sz="2000" b="0" cap="none" dirty="0">
                <a:latin typeface="Arial" panose="020B0604020202020204" pitchFamily="34" charset="0"/>
                <a:cs typeface="Arial" panose="020B0604020202020204" pitchFamily="34" charset="0"/>
              </a:rPr>
              <a:t>Февруари</a:t>
            </a:r>
            <a:r>
              <a:rPr lang="ru-RU" sz="2000" b="0" cap="none" dirty="0">
                <a:latin typeface="Arial" panose="020B0604020202020204" pitchFamily="34" charset="0"/>
                <a:cs typeface="Arial" panose="020B0604020202020204" pitchFamily="34" charset="0"/>
              </a:rPr>
              <a:t> 2021</a:t>
            </a:r>
            <a:r>
              <a:rPr lang="en-US" sz="2000" b="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0" cap="none" dirty="0"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F833C3F-52BF-4125-BD3E-58E8389C9C3C}"/>
              </a:ext>
            </a:extLst>
          </p:cNvPr>
          <p:cNvSpPr txBox="1">
            <a:spLocks/>
          </p:cNvSpPr>
          <p:nvPr/>
        </p:nvSpPr>
        <p:spPr>
          <a:xfrm>
            <a:off x="1849374" y="592929"/>
            <a:ext cx="8494776" cy="8854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bg-BG" sz="2400" dirty="0">
                <a:solidFill>
                  <a:srgbClr val="174376"/>
                </a:solidFill>
                <a:latin typeface="SP Trajan2ML" panose="02000505070000020004" pitchFamily="50" charset="-52"/>
              </a:rPr>
              <a:t>СПЕЦИАЛНОСТ</a:t>
            </a:r>
            <a:br>
              <a:rPr lang="en-US" sz="2400" dirty="0">
                <a:solidFill>
                  <a:srgbClr val="174376"/>
                </a:solidFill>
                <a:latin typeface="SP Trajan2ML" panose="02000505070000020004" pitchFamily="50" charset="-52"/>
              </a:rPr>
            </a:br>
            <a:r>
              <a:rPr lang="bg-BG" sz="2400" dirty="0">
                <a:solidFill>
                  <a:srgbClr val="174376"/>
                </a:solidFill>
                <a:latin typeface="SP Trajan2ML" panose="02000505070000020004" pitchFamily="50" charset="-52"/>
              </a:rPr>
              <a:t>Предучилищна педагогика (за завършили други специалности)</a:t>
            </a:r>
          </a:p>
        </p:txBody>
      </p:sp>
    </p:spTree>
    <p:extLst>
      <p:ext uri="{BB962C8B-B14F-4D97-AF65-F5344CB8AC3E}">
        <p14:creationId xmlns:p14="http://schemas.microsoft.com/office/powerpoint/2010/main" val="3542331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DAC915D-F996-44B6-921E-313644A1C055}"/>
              </a:ext>
            </a:extLst>
          </p:cNvPr>
          <p:cNvSpPr txBox="1">
            <a:spLocks/>
          </p:cNvSpPr>
          <p:nvPr/>
        </p:nvSpPr>
        <p:spPr bwMode="auto">
          <a:xfrm>
            <a:off x="1847851" y="1645920"/>
            <a:ext cx="8496299" cy="4635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b="1" kern="1200" cap="all" baseline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>
              <a:lnSpc>
                <a:spcPts val="2600"/>
              </a:lnSpc>
            </a:pPr>
            <a:endParaRPr lang="ru-RU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600"/>
              </a:lnSpc>
            </a:pPr>
            <a:r>
              <a:rPr lang="ru-RU" sz="2000" cap="none" dirty="0">
                <a:latin typeface="Arial" panose="020B0604020202020204" pitchFamily="34" charset="0"/>
                <a:cs typeface="Arial" panose="020B0604020202020204" pitchFamily="34" charset="0"/>
              </a:rPr>
              <a:t>Продължителността</a:t>
            </a:r>
            <a:r>
              <a:rPr lang="ru-RU" sz="2000" b="0" cap="none" dirty="0">
                <a:latin typeface="Arial" panose="020B0604020202020204" pitchFamily="34" charset="0"/>
                <a:cs typeface="Arial" panose="020B0604020202020204" pitchFamily="34" charset="0"/>
              </a:rPr>
              <a:t> на обучението е четири семестъра и включва задължителни, задължително-избираеми и факултативни дисциплини, които се провеждат под формата на лекции, хоспитиране, текуща педагогическа практика, стажантска практика и извънаудиторна заетост. </a:t>
            </a:r>
          </a:p>
          <a:p>
            <a:pPr algn="just">
              <a:lnSpc>
                <a:spcPts val="2600"/>
              </a:lnSpc>
            </a:pPr>
            <a:r>
              <a:rPr lang="ru-RU" sz="2000" b="0" cap="none" dirty="0">
                <a:latin typeface="Arial" panose="020B0604020202020204" pitchFamily="34" charset="0"/>
                <a:cs typeface="Arial" panose="020B0604020202020204" pitchFamily="34" charset="0"/>
              </a:rPr>
              <a:t>Дисциплините завършват с различни </a:t>
            </a:r>
            <a:r>
              <a:rPr lang="ru-RU" sz="2000" cap="none" dirty="0">
                <a:latin typeface="Arial" panose="020B0604020202020204" pitchFamily="34" charset="0"/>
                <a:cs typeface="Arial" panose="020B0604020202020204" pitchFamily="34" charset="0"/>
              </a:rPr>
              <a:t>форми на контрол</a:t>
            </a:r>
            <a:r>
              <a:rPr lang="ru-RU" sz="2000" b="0" cap="none" dirty="0">
                <a:latin typeface="Arial" panose="020B0604020202020204" pitchFamily="34" charset="0"/>
                <a:cs typeface="Arial" panose="020B0604020202020204" pitchFamily="34" charset="0"/>
              </a:rPr>
              <a:t> – теоретични и практически изпити, текущо оценяване на базата на проведени тестове, реферати, задачи с теоретико-приложен характер, разработени курсови работи, проекти, изследвания и презентации.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7D12AAD-BBD8-4D87-A98F-5BFBB7B65524}"/>
              </a:ext>
            </a:extLst>
          </p:cNvPr>
          <p:cNvSpPr txBox="1">
            <a:spLocks/>
          </p:cNvSpPr>
          <p:nvPr/>
        </p:nvSpPr>
        <p:spPr>
          <a:xfrm>
            <a:off x="1849374" y="592929"/>
            <a:ext cx="8494776" cy="8854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bg-BG" sz="2400" dirty="0">
                <a:solidFill>
                  <a:srgbClr val="174376"/>
                </a:solidFill>
                <a:latin typeface="SP Trajan2ML" panose="02000505070000020004" pitchFamily="50" charset="-52"/>
              </a:rPr>
              <a:t>СПЕЦИАЛНОСТ</a:t>
            </a:r>
            <a:br>
              <a:rPr lang="en-US" sz="2400" dirty="0">
                <a:solidFill>
                  <a:srgbClr val="174376"/>
                </a:solidFill>
                <a:latin typeface="SP Trajan2ML" panose="02000505070000020004" pitchFamily="50" charset="-52"/>
              </a:rPr>
            </a:br>
            <a:r>
              <a:rPr lang="bg-BG" sz="2400" dirty="0">
                <a:solidFill>
                  <a:srgbClr val="174376"/>
                </a:solidFill>
                <a:latin typeface="SP Trajan2ML" panose="02000505070000020004" pitchFamily="50" charset="-52"/>
              </a:rPr>
              <a:t>Предучилищна педагогика (за завършили други специалности)</a:t>
            </a:r>
          </a:p>
        </p:txBody>
      </p:sp>
    </p:spTree>
    <p:extLst>
      <p:ext uri="{BB962C8B-B14F-4D97-AF65-F5344CB8AC3E}">
        <p14:creationId xmlns:p14="http://schemas.microsoft.com/office/powerpoint/2010/main" val="172815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6EA7987-1B67-4BDF-8604-FC2BE4DCBDB1}"/>
              </a:ext>
            </a:extLst>
          </p:cNvPr>
          <p:cNvSpPr txBox="1">
            <a:spLocks/>
          </p:cNvSpPr>
          <p:nvPr/>
        </p:nvSpPr>
        <p:spPr bwMode="auto">
          <a:xfrm>
            <a:off x="1847851" y="1645920"/>
            <a:ext cx="8496299" cy="4635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b="1" kern="1200" cap="all" baseline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>
              <a:lnSpc>
                <a:spcPts val="2600"/>
              </a:lnSpc>
            </a:pPr>
            <a:endParaRPr lang="ru-RU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600"/>
              </a:lnSpc>
            </a:pPr>
            <a:endParaRPr lang="ru-RU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600"/>
              </a:lnSpc>
            </a:pPr>
            <a:r>
              <a:rPr lang="ru-RU" sz="2000" cap="none" dirty="0">
                <a:latin typeface="Arial" panose="020B0604020202020204" pitchFamily="34" charset="0"/>
                <a:cs typeface="Arial" panose="020B0604020202020204" pitchFamily="34" charset="0"/>
              </a:rPr>
              <a:t>А: Общи изисквания – знания и умения</a:t>
            </a:r>
          </a:p>
          <a:p>
            <a:pPr algn="just">
              <a:lnSpc>
                <a:spcPts val="2600"/>
              </a:lnSpc>
            </a:pPr>
            <a:r>
              <a:rPr lang="ru-RU" sz="2000" b="0" cap="none" dirty="0">
                <a:latin typeface="Arial" panose="020B0604020202020204" pitchFamily="34" charset="0"/>
                <a:cs typeface="Arial" panose="020B0604020202020204" pitchFamily="34" charset="0"/>
              </a:rPr>
              <a:t>Общотеоретични познания за образователния процес в детската градина и спецификата на развитието в предучилищна възраст.</a:t>
            </a:r>
          </a:p>
          <a:p>
            <a:pPr algn="just">
              <a:lnSpc>
                <a:spcPts val="2600"/>
              </a:lnSpc>
            </a:pPr>
            <a:endParaRPr lang="ru-RU" sz="2000" b="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600"/>
              </a:lnSpc>
            </a:pPr>
            <a:r>
              <a:rPr lang="ru-RU" sz="2000" cap="none" dirty="0">
                <a:latin typeface="Arial" panose="020B0604020202020204" pitchFamily="34" charset="0"/>
                <a:cs typeface="Arial" panose="020B0604020202020204" pitchFamily="34" charset="0"/>
              </a:rPr>
              <a:t>Б: Специални изисквания – знания и умения</a:t>
            </a:r>
          </a:p>
          <a:p>
            <a:pPr algn="just">
              <a:lnSpc>
                <a:spcPts val="2600"/>
              </a:lnSpc>
            </a:pPr>
            <a:r>
              <a:rPr lang="ru-RU" sz="2000" b="0" cap="none" dirty="0">
                <a:latin typeface="Arial" panose="020B0604020202020204" pitchFamily="34" charset="0"/>
                <a:cs typeface="Arial" panose="020B0604020202020204" pitchFamily="34" charset="0"/>
              </a:rPr>
              <a:t>Практико-приложни умения за апробация на педагогически технологии в предучилищното образование.</a:t>
            </a:r>
          </a:p>
          <a:p>
            <a:pPr algn="just">
              <a:lnSpc>
                <a:spcPts val="2600"/>
              </a:lnSpc>
            </a:pPr>
            <a:endParaRPr lang="ru-RU" sz="2000" b="0" cap="none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7A1DCF3-0FAB-458B-B64A-6BD4B6F92D7B}"/>
              </a:ext>
            </a:extLst>
          </p:cNvPr>
          <p:cNvSpPr txBox="1">
            <a:spLocks/>
          </p:cNvSpPr>
          <p:nvPr/>
        </p:nvSpPr>
        <p:spPr>
          <a:xfrm>
            <a:off x="1849374" y="592929"/>
            <a:ext cx="8494776" cy="8854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bg-BG" sz="2400" dirty="0">
                <a:solidFill>
                  <a:srgbClr val="174376"/>
                </a:solidFill>
                <a:latin typeface="SP Trajan2ML" panose="02000505070000020004" pitchFamily="50" charset="-52"/>
              </a:rPr>
              <a:t>СПЕЦИАЛНОСТ</a:t>
            </a:r>
            <a:br>
              <a:rPr lang="en-US" sz="2400" dirty="0">
                <a:solidFill>
                  <a:srgbClr val="174376"/>
                </a:solidFill>
                <a:latin typeface="SP Trajan2ML" panose="02000505070000020004" pitchFamily="50" charset="-52"/>
              </a:rPr>
            </a:br>
            <a:r>
              <a:rPr lang="bg-BG" sz="2400" dirty="0">
                <a:solidFill>
                  <a:srgbClr val="174376"/>
                </a:solidFill>
                <a:latin typeface="SP Trajan2ML" panose="02000505070000020004" pitchFamily="50" charset="-52"/>
              </a:rPr>
              <a:t>Предучилищна педагогика (за завършили други специалности)</a:t>
            </a:r>
          </a:p>
        </p:txBody>
      </p:sp>
    </p:spTree>
    <p:extLst>
      <p:ext uri="{BB962C8B-B14F-4D97-AF65-F5344CB8AC3E}">
        <p14:creationId xmlns:p14="http://schemas.microsoft.com/office/powerpoint/2010/main" val="672826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6EA7987-1B67-4BDF-8604-FC2BE4DCBDB1}"/>
              </a:ext>
            </a:extLst>
          </p:cNvPr>
          <p:cNvSpPr txBox="1">
            <a:spLocks/>
          </p:cNvSpPr>
          <p:nvPr/>
        </p:nvSpPr>
        <p:spPr bwMode="auto">
          <a:xfrm>
            <a:off x="1847851" y="1645920"/>
            <a:ext cx="8496299" cy="4635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b="1" kern="1200" cap="all" baseline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>
              <a:lnSpc>
                <a:spcPts val="2600"/>
              </a:lnSpc>
            </a:pPr>
            <a:endParaRPr lang="ru-RU" sz="2000" cap="non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600"/>
              </a:lnSpc>
            </a:pPr>
            <a:endParaRPr lang="ru-RU" sz="2000" cap="non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600"/>
              </a:lnSpc>
            </a:pPr>
            <a:r>
              <a:rPr lang="ru-RU" sz="20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Професионални компетенции</a:t>
            </a:r>
          </a:p>
          <a:p>
            <a:pPr algn="just">
              <a:lnSpc>
                <a:spcPts val="2600"/>
              </a:lnSpc>
            </a:pPr>
            <a:r>
              <a:rPr lang="ru-RU" sz="2000" b="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Знания и умения за педагогическо взаимодействие с деца, базирани на позитивна комуникация, интерактивност, индивидуален подход</a:t>
            </a:r>
          </a:p>
          <a:p>
            <a:pPr algn="just">
              <a:lnSpc>
                <a:spcPts val="2600"/>
              </a:lnSpc>
            </a:pPr>
            <a:r>
              <a:rPr lang="ru-RU" sz="2000" b="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сътрудничество, компетенции за научноизследователска и преподавателска работа.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7A1DCF3-0FAB-458B-B64A-6BD4B6F92D7B}"/>
              </a:ext>
            </a:extLst>
          </p:cNvPr>
          <p:cNvSpPr txBox="1">
            <a:spLocks/>
          </p:cNvSpPr>
          <p:nvPr/>
        </p:nvSpPr>
        <p:spPr>
          <a:xfrm>
            <a:off x="1849374" y="592929"/>
            <a:ext cx="8494776" cy="8854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bg-BG" sz="2400" dirty="0">
                <a:solidFill>
                  <a:srgbClr val="174376"/>
                </a:solidFill>
                <a:latin typeface="SP Trajan2ML" panose="02000505070000020004" pitchFamily="50" charset="-52"/>
              </a:rPr>
              <a:t>СПЕЦИАЛНОСТ</a:t>
            </a:r>
            <a:br>
              <a:rPr lang="en-US" sz="2400" dirty="0">
                <a:solidFill>
                  <a:srgbClr val="174376"/>
                </a:solidFill>
                <a:latin typeface="SP Trajan2ML" panose="02000505070000020004" pitchFamily="50" charset="-52"/>
              </a:rPr>
            </a:br>
            <a:r>
              <a:rPr lang="bg-BG" sz="2400" dirty="0">
                <a:solidFill>
                  <a:srgbClr val="174376"/>
                </a:solidFill>
                <a:latin typeface="SP Trajan2ML" panose="02000505070000020004" pitchFamily="50" charset="-52"/>
              </a:rPr>
              <a:t>Предучилищна педагогика (за завършили други специалности)</a:t>
            </a:r>
          </a:p>
          <a:p>
            <a:pPr>
              <a:lnSpc>
                <a:spcPct val="100000"/>
              </a:lnSpc>
            </a:pPr>
            <a:endParaRPr lang="bg-BG" sz="2400" dirty="0">
              <a:solidFill>
                <a:srgbClr val="174376"/>
              </a:solidFill>
              <a:latin typeface="SP Trajan2ML" panose="0200050507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672826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6EA7987-1B67-4BDF-8604-FC2BE4DCBDB1}"/>
              </a:ext>
            </a:extLst>
          </p:cNvPr>
          <p:cNvSpPr txBox="1">
            <a:spLocks/>
          </p:cNvSpPr>
          <p:nvPr/>
        </p:nvSpPr>
        <p:spPr bwMode="auto">
          <a:xfrm>
            <a:off x="1847851" y="1645920"/>
            <a:ext cx="8496299" cy="4635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b="1" kern="1200" cap="all" baseline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l"/>
            <a:r>
              <a:rPr lang="bg-BG" sz="20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bg-BG" sz="2000" cap="none" dirty="0">
                <a:latin typeface="Arial" panose="020B0604020202020204" pitchFamily="34" charset="0"/>
                <a:cs typeface="Arial" panose="020B0604020202020204" pitchFamily="34" charset="0"/>
              </a:rPr>
              <a:t>Професионална реализация</a:t>
            </a:r>
            <a:endParaRPr lang="bg-BG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2000" b="0" cap="none" dirty="0">
                <a:latin typeface="Arial" panose="020B0604020202020204" pitchFamily="34" charset="0"/>
                <a:cs typeface="Arial" panose="020B0604020202020204" pitchFamily="34" charset="0"/>
              </a:rPr>
              <a:t>Завършилите магистърската програма имат право да провеждат учебно-възпитателна, научно-методическа, организационно-управленска, експертна, консултативна, диагностично-прогностична и културно-просветна дейност в системата на образованието, в други</a:t>
            </a:r>
          </a:p>
          <a:p>
            <a:pPr algn="l"/>
            <a:r>
              <a:rPr lang="ru-RU" sz="2000" b="0" cap="none" dirty="0">
                <a:latin typeface="Arial" panose="020B0604020202020204" pitchFamily="34" charset="0"/>
                <a:cs typeface="Arial" panose="020B0604020202020204" pitchFamily="34" charset="0"/>
              </a:rPr>
              <a:t>управленски и културно-просветни структури, обществени и спортни организации.</a:t>
            </a:r>
          </a:p>
          <a:p>
            <a:pPr algn="l"/>
            <a:endParaRPr lang="ru-RU" sz="2000" b="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2000" cap="none" dirty="0">
                <a:latin typeface="Arial" panose="020B0604020202020204" pitchFamily="34" charset="0"/>
                <a:cs typeface="Arial" panose="020B0604020202020204" pitchFamily="34" charset="0"/>
              </a:rPr>
              <a:t>А. Професионална квалификация: детски учител.</a:t>
            </a:r>
          </a:p>
          <a:p>
            <a:pPr algn="l"/>
            <a:r>
              <a:rPr lang="ru-RU" sz="2000" cap="none" dirty="0">
                <a:latin typeface="Arial" panose="020B0604020202020204" pitchFamily="34" charset="0"/>
                <a:cs typeface="Arial" panose="020B0604020202020204" pitchFamily="34" charset="0"/>
              </a:rPr>
              <a:t>Б. Специализирани видове професионална дейност:</a:t>
            </a:r>
            <a:r>
              <a:rPr lang="ru-RU" sz="2000" b="0" cap="none" dirty="0">
                <a:latin typeface="Arial" panose="020B0604020202020204" pitchFamily="34" charset="0"/>
                <a:cs typeface="Arial" panose="020B0604020202020204" pitchFamily="34" charset="0"/>
              </a:rPr>
              <a:t> преподавател в центрове за работа с деца и детски школи; педагогически съветник /педагог-психолог/ в детска градина; конкурсна административно-управленска длъжност; </a:t>
            </a:r>
          </a:p>
          <a:p>
            <a:pPr algn="l"/>
            <a:r>
              <a:rPr lang="ru-RU" sz="2000" b="0" cap="none" dirty="0">
                <a:latin typeface="Arial" panose="020B0604020202020204" pitchFamily="34" charset="0"/>
                <a:cs typeface="Arial" panose="020B0604020202020204" pitchFamily="34" charset="0"/>
              </a:rPr>
              <a:t>работа в институциите за масова и художествена комуникация; работа в домове за деца, лишени от родителски грижи.</a:t>
            </a:r>
            <a:endParaRPr lang="ru-RU" sz="2000" cap="non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7A1DCF3-0FAB-458B-B64A-6BD4B6F92D7B}"/>
              </a:ext>
            </a:extLst>
          </p:cNvPr>
          <p:cNvSpPr txBox="1">
            <a:spLocks/>
          </p:cNvSpPr>
          <p:nvPr/>
        </p:nvSpPr>
        <p:spPr>
          <a:xfrm>
            <a:off x="1849374" y="592929"/>
            <a:ext cx="8494776" cy="8854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bg-BG" sz="2400" dirty="0">
                <a:solidFill>
                  <a:srgbClr val="174376"/>
                </a:solidFill>
                <a:latin typeface="SP Trajan2ML" panose="02000505070000020004" pitchFamily="50" charset="-52"/>
              </a:rPr>
              <a:t>СПЕЦИАЛНОСТ</a:t>
            </a:r>
            <a:br>
              <a:rPr lang="en-US" sz="2400" dirty="0">
                <a:solidFill>
                  <a:srgbClr val="174376"/>
                </a:solidFill>
                <a:latin typeface="SP Trajan2ML" panose="02000505070000020004" pitchFamily="50" charset="-52"/>
              </a:rPr>
            </a:br>
            <a:r>
              <a:rPr lang="bg-BG" sz="2400" dirty="0">
                <a:solidFill>
                  <a:srgbClr val="174376"/>
                </a:solidFill>
                <a:latin typeface="SP Trajan2ML" panose="02000505070000020004" pitchFamily="50" charset="-52"/>
              </a:rPr>
              <a:t>Предучилищна педагогика (за завършили други специалности)</a:t>
            </a:r>
          </a:p>
          <a:p>
            <a:pPr>
              <a:lnSpc>
                <a:spcPct val="100000"/>
              </a:lnSpc>
            </a:pPr>
            <a:endParaRPr lang="bg-BG" sz="2400" dirty="0">
              <a:solidFill>
                <a:srgbClr val="174376"/>
              </a:solidFill>
              <a:latin typeface="SP Trajan2ML" panose="0200050507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672826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672</Words>
  <Application>Microsoft Office PowerPoint</Application>
  <PresentationFormat>Widescreen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SP Trajan2ML</vt:lpstr>
      <vt:lpstr>Тема на Office</vt:lpstr>
      <vt:lpstr>PowerPoint Presentation</vt:lpstr>
      <vt:lpstr>Специалност: Предучилищна и начална училищна педагогика</vt:lpstr>
      <vt:lpstr>СПЕЦИАЛНОСТ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Vitosha</dc:creator>
  <cp:lastModifiedBy>kogato</cp:lastModifiedBy>
  <cp:revision>22</cp:revision>
  <dcterms:created xsi:type="dcterms:W3CDTF">2021-06-19T11:18:41Z</dcterms:created>
  <dcterms:modified xsi:type="dcterms:W3CDTF">2024-06-01T15:38:24Z</dcterms:modified>
</cp:coreProperties>
</file>