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8E7AA675-34FD-4399-B743-7AB1AD3A87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CBA6C1FC-8163-4A4D-9881-ECEF71E34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8B700420-53EE-45A2-A1A0-2F4783F68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49C613B9-91BE-47AF-AE9D-E906CAC0F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0E244BBF-F03E-46F9-ADC6-C8C163568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574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0EBD32-F4D0-4C80-8115-266B5CA93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14CAD2B9-383A-4B50-BB43-B429275F85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6F99644E-856D-47B0-9428-4086E4629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FF595AA-5EAF-4E70-B64C-BAD5058B6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5C92E0E4-EB61-4DB5-91AE-16B53A97A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616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>
            <a:extLst>
              <a:ext uri="{FF2B5EF4-FFF2-40B4-BE49-F238E27FC236}">
                <a16:creationId xmlns:a16="http://schemas.microsoft.com/office/drawing/2014/main" id="{50B28ED9-4485-4E56-B52C-0382A6783E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вертикален текст 2">
            <a:extLst>
              <a:ext uri="{FF2B5EF4-FFF2-40B4-BE49-F238E27FC236}">
                <a16:creationId xmlns:a16="http://schemas.microsoft.com/office/drawing/2014/main" id="{4073DC4B-05EF-49DE-B412-69B40DFDC6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270E640B-9900-4CA7-8BAF-58528C4E7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0FD12193-FD66-41AF-95C6-91DB0AC2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C243AAA6-8B5F-49AF-A1A4-B7B500EB9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2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CFBBAF-3859-47AF-BF0A-6571DC575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205077A2-321E-4592-B002-E3535448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54D1CC18-1497-46B5-8E65-A8E446C91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30E0F6B5-E7B1-4648-89DE-AD6F8396EA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6FBE5C61-4D87-4110-9999-8A910AC4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76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17FEE08A-04FA-4773-B278-657CDEBBE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A6B1194E-1D4E-4EAF-A02A-E7675E6112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026C54A7-96A5-4920-8F1D-3DD65FC3F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7B74E8F9-6435-4F4F-8A6C-8F9286CD3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3481AA2-362D-4127-A75B-33195216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22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6B75596-A373-418D-934E-A813683489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0E631BCA-5B5F-414F-80D1-D3C437FBD8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0A24DED5-B124-4671-8772-946B8D30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AAB83B89-B657-4297-922E-130A3D87F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81DA5C4A-0AF6-4F6E-96C7-6C0C1B63C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3777272A-6311-453C-AE7C-56E67CE5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3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AAEEB93-C04E-4A35-8813-B1E4A80A0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20FD9A17-FD33-40E4-A7BF-32BFFA5BEA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>
            <a:extLst>
              <a:ext uri="{FF2B5EF4-FFF2-40B4-BE49-F238E27FC236}">
                <a16:creationId xmlns:a16="http://schemas.microsoft.com/office/drawing/2014/main" id="{AF98B8B9-81A3-4D79-B067-9472742B14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5" name="Текстов контейнер 4">
            <a:extLst>
              <a:ext uri="{FF2B5EF4-FFF2-40B4-BE49-F238E27FC236}">
                <a16:creationId xmlns:a16="http://schemas.microsoft.com/office/drawing/2014/main" id="{17E093EA-F260-4556-B9A5-CA441429A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>
            <a:extLst>
              <a:ext uri="{FF2B5EF4-FFF2-40B4-BE49-F238E27FC236}">
                <a16:creationId xmlns:a16="http://schemas.microsoft.com/office/drawing/2014/main" id="{E9F79723-52F6-4B8B-ABD6-548F90B688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7" name="Контейнер за дата 6">
            <a:extLst>
              <a:ext uri="{FF2B5EF4-FFF2-40B4-BE49-F238E27FC236}">
                <a16:creationId xmlns:a16="http://schemas.microsoft.com/office/drawing/2014/main" id="{E8700C65-59E0-4C7A-9A89-D6439950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8" name="Контейнер за долния колонтитул 7">
            <a:extLst>
              <a:ext uri="{FF2B5EF4-FFF2-40B4-BE49-F238E27FC236}">
                <a16:creationId xmlns:a16="http://schemas.microsoft.com/office/drawing/2014/main" id="{BE7728E1-E1DB-4F38-8608-94742F196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Контейнер за номер на слайда 8">
            <a:extLst>
              <a:ext uri="{FF2B5EF4-FFF2-40B4-BE49-F238E27FC236}">
                <a16:creationId xmlns:a16="http://schemas.microsoft.com/office/drawing/2014/main" id="{CC9EBC79-0C23-462E-9737-BF8DC98C5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91CC6396-7E35-4204-91D2-8F3114804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дата 2">
            <a:extLst>
              <a:ext uri="{FF2B5EF4-FFF2-40B4-BE49-F238E27FC236}">
                <a16:creationId xmlns:a16="http://schemas.microsoft.com/office/drawing/2014/main" id="{0FB43119-6C2B-4E6C-BCD0-9C49C74DC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4" name="Контейнер за долния колонтитул 3">
            <a:extLst>
              <a:ext uri="{FF2B5EF4-FFF2-40B4-BE49-F238E27FC236}">
                <a16:creationId xmlns:a16="http://schemas.microsoft.com/office/drawing/2014/main" id="{94148B81-D1D9-4F22-BE48-FE2828E64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Контейнер за номер на слайда 4">
            <a:extLst>
              <a:ext uri="{FF2B5EF4-FFF2-40B4-BE49-F238E27FC236}">
                <a16:creationId xmlns:a16="http://schemas.microsoft.com/office/drawing/2014/main" id="{C1D5B94B-7E41-4691-BC40-BF146545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4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>
            <a:extLst>
              <a:ext uri="{FF2B5EF4-FFF2-40B4-BE49-F238E27FC236}">
                <a16:creationId xmlns:a16="http://schemas.microsoft.com/office/drawing/2014/main" id="{4C25FA6B-F0BE-4ECC-84EB-50FCB1BE5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3" name="Контейнер за долния колонтитул 2">
            <a:extLst>
              <a:ext uri="{FF2B5EF4-FFF2-40B4-BE49-F238E27FC236}">
                <a16:creationId xmlns:a16="http://schemas.microsoft.com/office/drawing/2014/main" id="{6D8C7208-C0EE-45C7-9301-EEFB2A07E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Контейнер за номер на слайда 3">
            <a:extLst>
              <a:ext uri="{FF2B5EF4-FFF2-40B4-BE49-F238E27FC236}">
                <a16:creationId xmlns:a16="http://schemas.microsoft.com/office/drawing/2014/main" id="{DCCB1691-0984-46FA-AB45-51A4ED8B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771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29FBF296-F486-435A-833A-C05337FB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F2E71CA7-6B1C-42A4-9488-7ADE3C83F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92A1EA07-04BC-45F9-A610-9682CBF84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8B2C1E9C-9545-4C8C-889C-4C29DF9BE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51C00D29-8624-497A-B046-DD9663AFA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BC330235-069F-4B3C-B68E-6A84D63C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594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0C9CC3A-0711-42E9-85DA-9856A20CF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Контейнер за картина 2">
            <a:extLst>
              <a:ext uri="{FF2B5EF4-FFF2-40B4-BE49-F238E27FC236}">
                <a16:creationId xmlns:a16="http://schemas.microsoft.com/office/drawing/2014/main" id="{78D523AB-1274-46BB-A508-8CDD246D5D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ов контейнер 3">
            <a:extLst>
              <a:ext uri="{FF2B5EF4-FFF2-40B4-BE49-F238E27FC236}">
                <a16:creationId xmlns:a16="http://schemas.microsoft.com/office/drawing/2014/main" id="{0B90A7C9-9F95-4E3F-93D5-CCA1DF10E5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>
            <a:extLst>
              <a:ext uri="{FF2B5EF4-FFF2-40B4-BE49-F238E27FC236}">
                <a16:creationId xmlns:a16="http://schemas.microsoft.com/office/drawing/2014/main" id="{BB61E651-F262-454A-9939-76367F942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6" name="Контейнер за долния колонтитул 5">
            <a:extLst>
              <a:ext uri="{FF2B5EF4-FFF2-40B4-BE49-F238E27FC236}">
                <a16:creationId xmlns:a16="http://schemas.microsoft.com/office/drawing/2014/main" id="{987F6C1C-1D05-4C9F-986D-7C1C5A247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Контейнер за номер на слайда 6">
            <a:extLst>
              <a:ext uri="{FF2B5EF4-FFF2-40B4-BE49-F238E27FC236}">
                <a16:creationId xmlns:a16="http://schemas.microsoft.com/office/drawing/2014/main" id="{F0AFE037-C7B9-455D-8B46-148711599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86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>
            <a:extLst>
              <a:ext uri="{FF2B5EF4-FFF2-40B4-BE49-F238E27FC236}">
                <a16:creationId xmlns:a16="http://schemas.microsoft.com/office/drawing/2014/main" id="{C2E332E9-4217-4833-B433-7F1526D02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  <a:endParaRPr lang="en-US"/>
          </a:p>
        </p:txBody>
      </p:sp>
      <p:sp>
        <p:nvSpPr>
          <p:cNvPr id="3" name="Текстов контейнер 2">
            <a:extLst>
              <a:ext uri="{FF2B5EF4-FFF2-40B4-BE49-F238E27FC236}">
                <a16:creationId xmlns:a16="http://schemas.microsoft.com/office/drawing/2014/main" id="{5128F12A-0364-4395-BFE2-F59AF7CA5F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/>
          </a:p>
        </p:txBody>
      </p:sp>
      <p:sp>
        <p:nvSpPr>
          <p:cNvPr id="4" name="Контейнер за дата 3">
            <a:extLst>
              <a:ext uri="{FF2B5EF4-FFF2-40B4-BE49-F238E27FC236}">
                <a16:creationId xmlns:a16="http://schemas.microsoft.com/office/drawing/2014/main" id="{DDA3A0D7-E20A-4624-BBEE-112B0BB102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B37C-7C0B-4915-9927-223D69BE667B}" type="datetimeFigureOut">
              <a:rPr lang="en-US" smtClean="0"/>
              <a:t>5/30/2024</a:t>
            </a:fld>
            <a:endParaRPr lang="en-US"/>
          </a:p>
        </p:txBody>
      </p:sp>
      <p:sp>
        <p:nvSpPr>
          <p:cNvPr id="5" name="Контейнер за долния колонтитул 4">
            <a:extLst>
              <a:ext uri="{FF2B5EF4-FFF2-40B4-BE49-F238E27FC236}">
                <a16:creationId xmlns:a16="http://schemas.microsoft.com/office/drawing/2014/main" id="{A95415F0-6622-4394-BED5-B63E40366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Контейнер за номер на слайда 5">
            <a:extLst>
              <a:ext uri="{FF2B5EF4-FFF2-40B4-BE49-F238E27FC236}">
                <a16:creationId xmlns:a16="http://schemas.microsoft.com/office/drawing/2014/main" id="{81D68040-4C7D-439B-9A9A-FE174023AF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BCC21-C296-4253-AE3B-E0C7B835B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7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.sofronieva@fppse.uni-sofia.b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noi.uni-sofia.bg/?page_id=802" TargetMode="External"/><Relationship Id="rId4" Type="http://schemas.openxmlformats.org/officeDocument/2006/relationships/hyperlink" Target="mailto:v.eduard@fppse.uni-sofia.b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950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FAF30A1-85EF-4819-B6D8-F2BCC6B9B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03699" y="1356708"/>
            <a:ext cx="9605728" cy="187198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bg-BG" sz="4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4400" dirty="0">
                <a:solidFill>
                  <a:srgbClr val="174376"/>
                </a:solidFill>
                <a:latin typeface="SP Trajan2ML" panose="02000505070000020004" pitchFamily="50" charset="-52"/>
              </a:rPr>
              <a:t>me</a:t>
            </a:r>
            <a:endParaRPr lang="bg-BG" sz="4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0628809-0D3F-4ECC-B97E-4ADD69E42DDF}"/>
              </a:ext>
            </a:extLst>
          </p:cNvPr>
          <p:cNvSpPr txBox="1">
            <a:spLocks/>
          </p:cNvSpPr>
          <p:nvPr/>
        </p:nvSpPr>
        <p:spPr bwMode="auto">
          <a:xfrm>
            <a:off x="1314450" y="3410818"/>
            <a:ext cx="9605728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>
              <a:lnSpc>
                <a:spcPct val="100000"/>
              </a:lnSpc>
            </a:pPr>
            <a:endParaRPr lang="en-US" sz="3200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bg-BG" sz="3200" dirty="0">
                <a:latin typeface="+mn-lt"/>
                <a:cs typeface="Arial" panose="020B0604020202020204" pitchFamily="34" charset="0"/>
              </a:rPr>
              <a:t>Educational Sciences and Intercultural Educati</a:t>
            </a:r>
            <a:r>
              <a:rPr lang="en-US" sz="3200" dirty="0">
                <a:latin typeface="+mn-lt"/>
                <a:cs typeface="Arial" panose="020B0604020202020204" pitchFamily="34" charset="0"/>
              </a:rPr>
              <a:t>on (in English) – </a:t>
            </a:r>
            <a:r>
              <a:rPr lang="bg-BG" sz="3200" dirty="0">
                <a:latin typeface="+mn-lt"/>
                <a:cs typeface="Arial" panose="020B0604020202020204" pitchFamily="34" charset="0"/>
              </a:rPr>
              <a:t>2 </a:t>
            </a:r>
            <a:r>
              <a:rPr lang="en-US" sz="3200" dirty="0">
                <a:latin typeface="+mn-lt"/>
                <a:cs typeface="Arial" panose="020B0604020202020204" pitchFamily="34" charset="0"/>
              </a:rPr>
              <a:t>semesters</a:t>
            </a:r>
            <a:endParaRPr lang="bg-BG" sz="32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14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6B34B003-B00F-469B-92D8-AA44740C4AFD}"/>
              </a:ext>
            </a:extLst>
          </p:cNvPr>
          <p:cNvSpPr txBox="1">
            <a:spLocks/>
          </p:cNvSpPr>
          <p:nvPr/>
        </p:nvSpPr>
        <p:spPr bwMode="auto">
          <a:xfrm>
            <a:off x="1847851" y="1478354"/>
            <a:ext cx="8496299" cy="4006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>
              <a:lnSpc>
                <a:spcPct val="150000"/>
              </a:lnSpc>
            </a:pPr>
            <a:endParaRPr lang="en-US" sz="2400" b="0" cap="none" dirty="0">
              <a:latin typeface="+mn-lt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bg-BG" sz="2400" b="0" cap="none" dirty="0">
                <a:latin typeface="+mn-lt"/>
                <a:cs typeface="Arial" panose="020B0604020202020204" pitchFamily="34" charset="0"/>
              </a:rPr>
              <a:t>Length of study: </a:t>
            </a:r>
            <a:r>
              <a:rPr lang="bg-BG" sz="2400" cap="none" dirty="0">
                <a:latin typeface="+mn-lt"/>
                <a:cs typeface="Arial" panose="020B0604020202020204" pitchFamily="34" charset="0"/>
              </a:rPr>
              <a:t>2 semesters</a:t>
            </a:r>
          </a:p>
          <a:p>
            <a:pPr algn="l">
              <a:lnSpc>
                <a:spcPct val="150000"/>
              </a:lnSpc>
            </a:pPr>
            <a:r>
              <a:rPr lang="bg-BG" sz="2400" b="0" cap="none" dirty="0">
                <a:latin typeface="+mn-lt"/>
                <a:cs typeface="Arial" panose="020B0604020202020204" pitchFamily="34" charset="0"/>
              </a:rPr>
              <a:t>Form of study: </a:t>
            </a:r>
            <a:r>
              <a:rPr lang="bg-BG" sz="2400" cap="none" dirty="0">
                <a:latin typeface="+mn-lt"/>
                <a:cs typeface="Arial" panose="020B0604020202020204" pitchFamily="34" charset="0"/>
              </a:rPr>
              <a:t>full-time (paid tuition)</a:t>
            </a:r>
          </a:p>
          <a:p>
            <a:pPr algn="l">
              <a:lnSpc>
                <a:spcPct val="150000"/>
              </a:lnSpc>
            </a:pPr>
            <a:r>
              <a:rPr lang="en-US" sz="2400" b="0" cap="none" dirty="0">
                <a:latin typeface="+mn-lt"/>
                <a:cs typeface="Arial" panose="020B0604020202020204" pitchFamily="34" charset="0"/>
              </a:rPr>
              <a:t>First semester: </a:t>
            </a:r>
            <a:r>
              <a:rPr lang="en-US" sz="2400" cap="none" dirty="0">
                <a:latin typeface="+mn-lt"/>
                <a:cs typeface="Arial" panose="020B0604020202020204" pitchFamily="34" charset="0"/>
              </a:rPr>
              <a:t>winter semester (October-February)</a:t>
            </a:r>
            <a:endParaRPr lang="ru-RU" sz="2400" cap="none" dirty="0">
              <a:latin typeface="+mn-lt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en-GB" sz="2400" b="0" cap="none" dirty="0">
                <a:latin typeface="+mn-lt"/>
                <a:cs typeface="Arial" panose="020B0604020202020204" pitchFamily="34" charset="0"/>
              </a:rPr>
              <a:t>Head of MA programme</a:t>
            </a:r>
            <a:r>
              <a:rPr lang="bg-BG" sz="2400" b="0" cap="none" dirty="0">
                <a:latin typeface="+mn-lt"/>
                <a:cs typeface="Arial" panose="020B0604020202020204" pitchFamily="34" charset="0"/>
              </a:rPr>
              <a:t>: </a:t>
            </a:r>
            <a:r>
              <a:rPr lang="fr-FR" sz="2400" cap="none" dirty="0">
                <a:latin typeface="+mn-lt"/>
                <a:cs typeface="Arial" panose="020B0604020202020204" pitchFamily="34" charset="0"/>
              </a:rPr>
              <a:t>Prof. </a:t>
            </a:r>
            <a:r>
              <a:rPr lang="bg-BG" sz="2400" cap="none" dirty="0">
                <a:latin typeface="+mn-lt"/>
                <a:cs typeface="Arial" panose="020B0604020202020204" pitchFamily="34" charset="0"/>
              </a:rPr>
              <a:t>Е</a:t>
            </a:r>
            <a:r>
              <a:rPr lang="en-US" sz="2400" cap="none" dirty="0" err="1">
                <a:latin typeface="+mn-lt"/>
                <a:cs typeface="Arial" panose="020B0604020202020204" pitchFamily="34" charset="0"/>
              </a:rPr>
              <a:t>katerina</a:t>
            </a:r>
            <a:r>
              <a:rPr lang="en-US" sz="2400" cap="none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400" cap="none" dirty="0" err="1">
                <a:latin typeface="+mn-lt"/>
                <a:cs typeface="Arial" panose="020B0604020202020204" pitchFamily="34" charset="0"/>
              </a:rPr>
              <a:t>Sofronieva</a:t>
            </a:r>
            <a:r>
              <a:rPr lang="fr-FR" sz="2400" cap="none" dirty="0">
                <a:latin typeface="+mn-lt"/>
                <a:cs typeface="Arial" panose="020B0604020202020204" pitchFamily="34" charset="0"/>
              </a:rPr>
              <a:t>, PhD</a:t>
            </a:r>
            <a:endParaRPr lang="bg-BG" sz="2400" cap="none" dirty="0">
              <a:latin typeface="+mn-lt"/>
              <a:cs typeface="Arial" panose="020B0604020202020204" pitchFamily="34" charset="0"/>
            </a:endParaRPr>
          </a:p>
          <a:p>
            <a:pPr algn="l">
              <a:lnSpc>
                <a:spcPct val="150000"/>
              </a:lnSpc>
            </a:pPr>
            <a:r>
              <a:rPr lang="ru-RU" sz="2400" b="0" cap="none" dirty="0">
                <a:latin typeface="+mn-lt"/>
                <a:cs typeface="Arial" panose="020B0604020202020204" pitchFamily="34" charset="0"/>
              </a:rPr>
              <a:t>E-mail: </a:t>
            </a:r>
            <a:r>
              <a:rPr lang="en-US" sz="2400" cap="none" dirty="0">
                <a:latin typeface="+mn-lt"/>
                <a:cs typeface="Arial" panose="020B0604020202020204" pitchFamily="34" charset="0"/>
              </a:rPr>
              <a:t>e.</a:t>
            </a:r>
            <a:r>
              <a:rPr lang="ru-RU" sz="2400" cap="none" dirty="0">
                <a:latin typeface="+mn-lt"/>
                <a:cs typeface="Arial" panose="020B0604020202020204" pitchFamily="34" charset="0"/>
              </a:rPr>
              <a:t>s</a:t>
            </a:r>
            <a:r>
              <a:rPr lang="en-US" sz="2400" cap="none" dirty="0" err="1">
                <a:latin typeface="+mn-lt"/>
                <a:cs typeface="Arial" panose="020B0604020202020204" pitchFamily="34" charset="0"/>
              </a:rPr>
              <a:t>ofronieva</a:t>
            </a:r>
            <a:r>
              <a:rPr lang="ru-RU" sz="2400" cap="none" dirty="0">
                <a:latin typeface="+mn-lt"/>
                <a:cs typeface="Arial" panose="020B0604020202020204" pitchFamily="34" charset="0"/>
              </a:rPr>
              <a:t>@</a:t>
            </a:r>
            <a:r>
              <a:rPr lang="en-US" sz="2400" cap="none" dirty="0" err="1">
                <a:latin typeface="+mn-lt"/>
                <a:cs typeface="Arial" panose="020B0604020202020204" pitchFamily="34" charset="0"/>
              </a:rPr>
              <a:t>fppse</a:t>
            </a:r>
            <a:r>
              <a:rPr lang="en-US" sz="2400" cap="none" dirty="0">
                <a:latin typeface="+mn-lt"/>
                <a:cs typeface="Arial" panose="020B0604020202020204" pitchFamily="34" charset="0"/>
              </a:rPr>
              <a:t>.</a:t>
            </a:r>
            <a:r>
              <a:rPr lang="ru-RU" sz="2400" cap="none" dirty="0">
                <a:latin typeface="+mn-lt"/>
                <a:cs typeface="Arial" panose="020B0604020202020204" pitchFamily="34" charset="0"/>
              </a:rPr>
              <a:t>uni-sofia.</a:t>
            </a:r>
            <a:r>
              <a:rPr lang="en-US" sz="2400" cap="none" dirty="0">
                <a:latin typeface="+mn-lt"/>
                <a:cs typeface="Arial" panose="020B0604020202020204" pitchFamily="34" charset="0"/>
              </a:rPr>
              <a:t>b</a:t>
            </a:r>
            <a:r>
              <a:rPr lang="ru-RU" sz="2400" cap="none" dirty="0">
                <a:latin typeface="+mn-lt"/>
                <a:cs typeface="Arial" panose="020B0604020202020204" pitchFamily="34" charset="0"/>
              </a:rPr>
              <a:t>g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52C1C75-9C39-461F-81C1-C7B07EEDA2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9374" y="592928"/>
            <a:ext cx="8494776" cy="914400"/>
          </a:xfrm>
        </p:spPr>
        <p:txBody>
          <a:bodyPr anchor="t" anchorCtr="0"/>
          <a:lstStyle/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me: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Educational Sciences and Intercultural Education 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(in English)</a:t>
            </a: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208064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DAC915D-F996-44B6-921E-313644A1C055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endParaRPr lang="en-US" sz="2000" cap="none" dirty="0">
              <a:latin typeface="+mn-lt"/>
              <a:cs typeface="Arial" panose="020B0604020202020204" pitchFamily="34" charset="0"/>
            </a:endParaRPr>
          </a:p>
          <a:p>
            <a:r>
              <a:rPr lang="bg-BG" sz="2000" cap="none" dirty="0">
                <a:latin typeface="+mn-lt"/>
                <a:cs typeface="Arial" panose="020B0604020202020204" pitchFamily="34" charset="0"/>
              </a:rPr>
              <a:t>Educational aims</a:t>
            </a:r>
            <a:endParaRPr lang="en-US" sz="2000" cap="none" dirty="0">
              <a:latin typeface="+mn-lt"/>
              <a:cs typeface="Arial" panose="020B0604020202020204" pitchFamily="34" charset="0"/>
            </a:endParaRPr>
          </a:p>
          <a:p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The MA students are provided with in-depth academic psychological and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pedagogical expertise in the sphere of intercultural education. In the course of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study they acquire skills for positive intercultural communication which are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instrumental for the instructional interaction with preschoolers and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schoolchildren in an intercultural environment. 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ts val="2600"/>
              </a:lnSpc>
            </a:pP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D12AAD-BBD8-4D87-A98F-5BFBB7B65524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me: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Educational Sciences and Intercultural Education 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(in English) </a:t>
            </a: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728156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B703D1A-8387-40BA-B913-C2C9291F611B}"/>
              </a:ext>
            </a:extLst>
          </p:cNvPr>
          <p:cNvSpPr txBox="1">
            <a:spLocks/>
          </p:cNvSpPr>
          <p:nvPr/>
        </p:nvSpPr>
        <p:spPr bwMode="auto">
          <a:xfrm>
            <a:off x="1847851" y="1858182"/>
            <a:ext cx="8496299" cy="4213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en-US" sz="2000" cap="none" dirty="0">
                <a:cs typeface="Arial" panose="020B0604020202020204" pitchFamily="34" charset="0"/>
              </a:rPr>
              <a:t>Some courses on the </a:t>
            </a:r>
            <a:r>
              <a:rPr lang="en-US" sz="2000" cap="none" dirty="0" err="1">
                <a:cs typeface="Arial" panose="020B0604020202020204" pitchFamily="34" charset="0"/>
              </a:rPr>
              <a:t>programme</a:t>
            </a: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cs typeface="Arial" panose="020B0604020202020204" pitchFamily="34" charset="0"/>
              </a:rPr>
              <a:t>Intercultural Competence of Teachers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Intercultural Communication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European Educational Priorities for Intercultural Dialogue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Pedagogical Education for Parents in Intercultural Environment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Audiovisual and Information Technologies in Intercultural Education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Educational Aspects of Children – Migrants Integration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Identity in Intercultural Environment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Intercultural Artistic Communication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cs typeface="Arial" panose="020B0604020202020204" pitchFamily="34" charset="0"/>
              </a:rPr>
              <a:t>Social-Psychological Training for Intercultural Dialogue</a:t>
            </a:r>
            <a:endParaRPr lang="bg-BG" sz="2000" b="0" cap="none" dirty="0"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Practical Experience: Teacher training, Pedagogical practice , Pre-graduation Pedagogical Practice</a:t>
            </a:r>
          </a:p>
          <a:p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endParaRPr lang="bg-BG" sz="2000" dirty="0">
              <a:latin typeface="+mn-lt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F833C3F-52BF-4125-BD3E-58E8389C9C3C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me: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Educational Sciences and Intercultural Education 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(in English) </a:t>
            </a: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4233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bg-BG" sz="2000" cap="none" dirty="0">
                <a:latin typeface="+mn-lt"/>
                <a:cs typeface="Arial" panose="020B0604020202020204" pitchFamily="34" charset="0"/>
              </a:rPr>
              <a:t>Professional realization competences provided by the program</a:t>
            </a:r>
            <a:r>
              <a:rPr lang="en-GB" sz="2000" cap="none" dirty="0">
                <a:latin typeface="+mn-lt"/>
                <a:cs typeface="Arial" panose="020B0604020202020204" pitchFamily="34" charset="0"/>
              </a:rPr>
              <a:t>me</a:t>
            </a:r>
          </a:p>
          <a:p>
            <a:endParaRPr lang="bg-BG" sz="2000" cap="none" dirty="0">
              <a:latin typeface="+mn-lt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	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Expertise on the specific features of educational content within the curriculum of educational institutions in the context of intercultural competence;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	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Practical skills for the implementation of pedagogical technologies in an intercultural educational environment;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	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Skills for interaction with children – individual and group communication techniques.</a:t>
            </a:r>
          </a:p>
          <a:p>
            <a:pPr algn="just"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The students who </a:t>
            </a:r>
            <a:r>
              <a:rPr lang="en-GB" sz="2000" b="0" cap="none" dirty="0">
                <a:latin typeface="+mn-lt"/>
                <a:cs typeface="Arial" panose="020B0604020202020204" pitchFamily="34" charset="0"/>
              </a:rPr>
              <a:t>successfully 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complete this MA program</a:t>
            </a:r>
            <a:r>
              <a:rPr lang="en-GB" sz="2000" b="0" cap="none" dirty="0">
                <a:latin typeface="+mn-lt"/>
                <a:cs typeface="Arial" panose="020B0604020202020204" pitchFamily="34" charset="0"/>
              </a:rPr>
              <a:t>me will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 receive </a:t>
            </a:r>
            <a:r>
              <a:rPr lang="en-GB" sz="2000" b="0" cap="none" dirty="0">
                <a:latin typeface="+mn-lt"/>
                <a:cs typeface="Arial" panose="020B0604020202020204" pitchFamily="34" charset="0"/>
              </a:rPr>
              <a:t>a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 Master’s degree diploma and obtain the professional qualification of “M</a:t>
            </a:r>
            <a:r>
              <a:rPr lang="en-GB" sz="2000" b="0" cap="none" dirty="0">
                <a:latin typeface="+mn-lt"/>
                <a:cs typeface="Arial" panose="020B0604020202020204" pitchFamily="34" charset="0"/>
              </a:rPr>
              <a:t>aster of education: educator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 in intercultural instruction and teacher in an intercultural educational environment”. </a:t>
            </a:r>
          </a:p>
          <a:p>
            <a:pPr algn="just">
              <a:lnSpc>
                <a:spcPts val="2600"/>
              </a:lnSpc>
            </a:pPr>
            <a:endParaRPr lang="ru-RU" sz="2000" b="0" cap="non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me: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Educational Sciences and Intercultural Education 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(in English) </a:t>
            </a: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72826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847851" y="1645920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r>
              <a:rPr lang="bg-BG" sz="2000" cap="none" dirty="0">
                <a:latin typeface="+mn-lt"/>
                <a:cs typeface="Arial" panose="020B0604020202020204" pitchFamily="34" charset="0"/>
              </a:rPr>
              <a:t>Terms of acceptance </a:t>
            </a:r>
            <a:endParaRPr lang="en-US" sz="2000" cap="none" dirty="0">
              <a:latin typeface="+mn-lt"/>
              <a:cs typeface="Arial" panose="020B0604020202020204" pitchFamily="34" charset="0"/>
            </a:endParaRPr>
          </a:p>
          <a:p>
            <a:endParaRPr lang="bg-BG" sz="2000" cap="none" dirty="0">
              <a:latin typeface="+mn-lt"/>
              <a:cs typeface="Arial" panose="020B0604020202020204" pitchFamily="34" charset="0"/>
            </a:endParaRPr>
          </a:p>
          <a:p>
            <a:pPr algn="l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The prospective candidates for this MA program</a:t>
            </a:r>
            <a:r>
              <a:rPr lang="en-GB" sz="2000" b="0" cap="none" dirty="0">
                <a:latin typeface="+mn-lt"/>
                <a:cs typeface="Arial" panose="020B0604020202020204" pitchFamily="34" charset="0"/>
              </a:rPr>
              <a:t>me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 are expected to meet the following requirements: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r>
              <a:rPr lang="en-US" sz="2000" b="0" cap="none" dirty="0">
                <a:latin typeface="+mn-lt"/>
                <a:cs typeface="Arial" panose="020B0604020202020204" pitchFamily="34" charset="0"/>
              </a:rPr>
              <a:t>1. 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They must have acquired a certificate / diploma for the level of their command of English which needs to equal the language level of specialized secondary language school graduates at the least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.</a:t>
            </a:r>
          </a:p>
          <a:p>
            <a:pPr algn="l"/>
            <a:endParaRPr lang="bg-BG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2. They must hold a teaching degree from a Bachelor’s or Master’s degree programme or a post graduate qualification teaching certificate with a cumulative grade point average (GPA) not less than “good”.</a:t>
            </a:r>
          </a:p>
          <a:p>
            <a:pPr algn="l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r>
              <a:rPr lang="bg-BG" sz="2000" b="0" cap="none" dirty="0">
                <a:latin typeface="+mn-lt"/>
                <a:cs typeface="Arial" panose="020B0604020202020204" pitchFamily="34" charset="0"/>
              </a:rPr>
              <a:t>The candidates are ranked and accepted on the basis of the cumulative grade point average (GPA) from their Bachelor’s or Master’s degree or their post graduate teaching qualification certificate.</a:t>
            </a:r>
          </a:p>
          <a:p>
            <a:pPr algn="just"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MA Program</a:t>
            </a:r>
            <a:r>
              <a:rPr lang="en-GB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me: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Educational Sciences and Intercultural Education </a:t>
            </a:r>
            <a:b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</a:b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(in English) </a:t>
            </a: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  <a:p>
            <a:pPr>
              <a:lnSpc>
                <a:spcPct val="100000"/>
              </a:lnSpc>
            </a:pPr>
            <a:endParaRPr lang="bg-BG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15700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6EA7987-1B67-4BDF-8604-FC2BE4DCBDB1}"/>
              </a:ext>
            </a:extLst>
          </p:cNvPr>
          <p:cNvSpPr txBox="1">
            <a:spLocks/>
          </p:cNvSpPr>
          <p:nvPr/>
        </p:nvSpPr>
        <p:spPr bwMode="auto">
          <a:xfrm>
            <a:off x="1647826" y="592929"/>
            <a:ext cx="8496299" cy="4635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800" b="1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l"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 algn="l"/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r>
              <a:rPr lang="en-US" sz="2000" b="0" cap="none" dirty="0">
                <a:latin typeface="+mn-lt"/>
                <a:cs typeface="Arial" panose="020B0604020202020204" pitchFamily="34" charset="0"/>
              </a:rPr>
              <a:t>Contact details: </a:t>
            </a:r>
          </a:p>
          <a:p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r>
              <a:rPr lang="en-US" sz="2000" b="0" cap="none" dirty="0">
                <a:latin typeface="+mn-lt"/>
                <a:cs typeface="Arial" panose="020B0604020202020204" pitchFamily="34" charset="0"/>
              </a:rPr>
              <a:t>Head of </a:t>
            </a:r>
            <a:r>
              <a:rPr lang="en-US" sz="2000" b="0" cap="none" dirty="0" err="1">
                <a:latin typeface="+mn-lt"/>
                <a:cs typeface="Arial" panose="020B0604020202020204" pitchFamily="34" charset="0"/>
              </a:rPr>
              <a:t>programme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: Prof. Ekaterina </a:t>
            </a:r>
            <a:r>
              <a:rPr lang="en-US" sz="2000" b="0" cap="none" dirty="0" err="1">
                <a:latin typeface="+mn-lt"/>
                <a:cs typeface="Arial" panose="020B0604020202020204" pitchFamily="34" charset="0"/>
              </a:rPr>
              <a:t>Sofronieva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, PhD</a:t>
            </a:r>
          </a:p>
          <a:p>
            <a:r>
              <a:rPr lang="en-US" sz="2000" b="0" cap="none" dirty="0">
                <a:latin typeface="+mn-lt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e.sofronieva@fppse.uni-sofia.bg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r>
              <a:rPr lang="en-US" sz="2000" b="0" cap="none" dirty="0">
                <a:latin typeface="+mn-lt"/>
                <a:cs typeface="Arial" panose="020B0604020202020204" pitchFamily="34" charset="0"/>
              </a:rPr>
              <a:t>Administrative officer – Val</a:t>
            </a:r>
            <a:r>
              <a:rPr lang="bg-BG" sz="2000" b="0" cap="none" dirty="0">
                <a:latin typeface="+mn-lt"/>
                <a:cs typeface="Arial" panose="020B0604020202020204" pitchFamily="34" charset="0"/>
              </a:rPr>
              <a:t>е</a:t>
            </a:r>
            <a:r>
              <a:rPr lang="en-US" sz="2000" b="0" cap="none" dirty="0" err="1">
                <a:latin typeface="+mn-lt"/>
                <a:cs typeface="Arial" panose="020B0604020202020204" pitchFamily="34" charset="0"/>
              </a:rPr>
              <a:t>ntina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 Eduard</a:t>
            </a:r>
          </a:p>
          <a:p>
            <a:r>
              <a:rPr lang="en-US" sz="2000" b="0" cap="none" dirty="0">
                <a:latin typeface="+mn-lt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v.eduard@fppse.uni-sofia.bg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  <a:p>
            <a:pPr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ts val="2600"/>
              </a:lnSpc>
            </a:pPr>
            <a:r>
              <a:rPr lang="en-US" sz="2000" b="0" cap="none" dirty="0" err="1">
                <a:latin typeface="+mn-lt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Programme</a:t>
            </a:r>
            <a:r>
              <a:rPr lang="en-US" sz="2000" b="0" cap="none" dirty="0">
                <a:latin typeface="+mn-lt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site:</a:t>
            </a:r>
          </a:p>
          <a:p>
            <a:pPr>
              <a:lnSpc>
                <a:spcPts val="2600"/>
              </a:lnSpc>
            </a:pPr>
            <a:r>
              <a:rPr lang="en-US" sz="2000" b="0" cap="none" dirty="0">
                <a:latin typeface="+mn-lt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https://fnoi.uni-sofia.bg/?page_id=1146</a:t>
            </a:r>
          </a:p>
          <a:p>
            <a:pPr>
              <a:lnSpc>
                <a:spcPts val="2600"/>
              </a:lnSpc>
            </a:pPr>
            <a:endParaRPr lang="en-US" sz="2000" b="0" cap="none" dirty="0">
              <a:latin typeface="+mn-lt"/>
              <a:cs typeface="Arial" panose="020B0604020202020204" pitchFamily="34" charset="0"/>
              <a:hlinkClick r:id="rId5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lnSpc>
                <a:spcPts val="2600"/>
              </a:lnSpc>
            </a:pPr>
            <a:r>
              <a:rPr lang="en-US" sz="2000" b="0" cap="none" dirty="0">
                <a:latin typeface="+mn-lt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Faculty address:</a:t>
            </a:r>
          </a:p>
          <a:p>
            <a:pPr>
              <a:lnSpc>
                <a:spcPts val="2600"/>
              </a:lnSpc>
            </a:pP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1574 Sofia, 69 A “</a:t>
            </a:r>
            <a:r>
              <a:rPr lang="en-US" sz="2000" b="0" cap="none" dirty="0" err="1">
                <a:latin typeface="+mn-lt"/>
                <a:cs typeface="Arial" panose="020B0604020202020204" pitchFamily="34" charset="0"/>
              </a:rPr>
              <a:t>Shipchenski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 </a:t>
            </a:r>
            <a:r>
              <a:rPr lang="en-US" sz="2000" b="0" cap="none" dirty="0" err="1">
                <a:latin typeface="+mn-lt"/>
                <a:cs typeface="Arial" panose="020B0604020202020204" pitchFamily="34" charset="0"/>
              </a:rPr>
              <a:t>Prohod</a:t>
            </a:r>
            <a:r>
              <a:rPr lang="en-US" sz="2000" b="0" cap="none" dirty="0">
                <a:latin typeface="+mn-lt"/>
                <a:cs typeface="Arial" panose="020B0604020202020204" pitchFamily="34" charset="0"/>
              </a:rPr>
              <a:t>” Blvd.</a:t>
            </a:r>
            <a:r>
              <a:rPr lang="en-US" sz="2000" b="0" cap="none" dirty="0">
                <a:cs typeface="Arial" panose="020B0604020202020204" pitchFamily="34" charset="0"/>
              </a:rPr>
              <a:t> </a:t>
            </a:r>
            <a:endParaRPr lang="en-US" sz="2000" b="0" cap="none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27A1DCF3-0FAB-458B-B64A-6BD4B6F92D7B}"/>
              </a:ext>
            </a:extLst>
          </p:cNvPr>
          <p:cNvSpPr txBox="1">
            <a:spLocks/>
          </p:cNvSpPr>
          <p:nvPr/>
        </p:nvSpPr>
        <p:spPr>
          <a:xfrm>
            <a:off x="1849374" y="592929"/>
            <a:ext cx="8494776" cy="88542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SU “St. </a:t>
            </a:r>
            <a:r>
              <a:rPr lang="en-US" sz="2400" dirty="0" err="1">
                <a:solidFill>
                  <a:srgbClr val="174376"/>
                </a:solidFill>
                <a:latin typeface="SP Trajan2ML" panose="02000505070000020004" pitchFamily="50" charset="-52"/>
              </a:rPr>
              <a:t>Kliment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</a:t>
            </a:r>
            <a:r>
              <a:rPr lang="en-US" sz="2400" dirty="0" err="1">
                <a:solidFill>
                  <a:srgbClr val="174376"/>
                </a:solidFill>
                <a:latin typeface="SP Trajan2ML" panose="02000505070000020004" pitchFamily="50" charset="-52"/>
              </a:rPr>
              <a:t>Ohridski</a:t>
            </a: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“ – </a:t>
            </a:r>
            <a:r>
              <a:rPr lang="en-US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Faculty of Educational Studies and the Arts</a:t>
            </a:r>
            <a:r>
              <a:rPr lang="bg-BG" sz="2400" dirty="0">
                <a:solidFill>
                  <a:srgbClr val="174376"/>
                </a:solidFill>
                <a:latin typeface="SP Trajan2ML" panose="02000505070000020004" pitchFamily="50" charset="-52"/>
              </a:rPr>
              <a:t> </a:t>
            </a:r>
            <a:endParaRPr lang="en-US" sz="2400" dirty="0">
              <a:solidFill>
                <a:srgbClr val="174376"/>
              </a:solidFill>
              <a:latin typeface="SP Trajan2ML" panose="02000505070000020004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3774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549</Words>
  <Application>Microsoft Office PowerPoint</Application>
  <PresentationFormat>Widescreen</PresentationFormat>
  <Paragraphs>78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SP Trajan2ML</vt:lpstr>
      <vt:lpstr>Wingdings</vt:lpstr>
      <vt:lpstr>Тема на Office</vt:lpstr>
      <vt:lpstr>PowerPoint Presentation</vt:lpstr>
      <vt:lpstr>MA Programme</vt:lpstr>
      <vt:lpstr>MA Programme: Educational Sciences and Intercultural Education  (in English)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Vitosha</dc:creator>
  <cp:lastModifiedBy>Евгени Тодоров Венков</cp:lastModifiedBy>
  <cp:revision>24</cp:revision>
  <dcterms:created xsi:type="dcterms:W3CDTF">2021-06-19T11:18:41Z</dcterms:created>
  <dcterms:modified xsi:type="dcterms:W3CDTF">2024-05-30T12:22:25Z</dcterms:modified>
</cp:coreProperties>
</file>