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72" r:id="rId7"/>
    <p:sldId id="263" r:id="rId8"/>
    <p:sldId id="264" r:id="rId9"/>
    <p:sldId id="261" r:id="rId10"/>
    <p:sldId id="265" r:id="rId11"/>
    <p:sldId id="271" r:id="rId12"/>
    <p:sldId id="267" r:id="rId13"/>
    <p:sldId id="268" r:id="rId14"/>
    <p:sldId id="269" r:id="rId15"/>
    <p:sldId id="270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E7AA675-34FD-4399-B743-7AB1AD3A8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CBA6C1FC-8163-4A4D-9881-ECEF71E34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B700420-53EE-45A2-A1A0-2F4783F6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49C613B9-91BE-47AF-AE9D-E906CAC0F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E244BBF-F03E-46F9-ADC6-C8C16356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7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60EBD32-F4D0-4C80-8115-266B5CA93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14CAD2B9-383A-4B50-BB43-B429275F8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F99644E-856D-47B0-9428-4086E4629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FF595AA-5EAF-4E70-B64C-BAD5058B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C92E0E4-EB61-4DB5-91AE-16B53A97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1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50B28ED9-4485-4E56-B52C-0382A6783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4073DC4B-05EF-49DE-B412-69B40DFDC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270E640B-9900-4CA7-8BAF-58528C4E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FD12193-FD66-41AF-95C6-91DB0AC2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C243AAA6-8B5F-49AF-A1A4-B7B500EB9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2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1CFBBAF-3859-47AF-BF0A-6571DC575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05077A2-321E-4592-B002-E3535448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4D1CC18-1497-46B5-8E65-A8E446C91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0E0F6B5-E7B1-4648-89DE-AD6F8396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FBE5C61-4D87-4110-9999-8A910AC4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6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7FEE08A-04FA-4773-B278-657CDEBB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A6B1194E-1D4E-4EAF-A02A-E7675E611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26C54A7-96A5-4920-8F1D-3DD65FC3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B74E8F9-6435-4F4F-8A6C-8F9286CD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3481AA2-362D-4127-A75B-33195216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2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6B75596-A373-418D-934E-A8136834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E631BCA-5B5F-414F-80D1-D3C437FBD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0A24DED5-B124-4671-8772-946B8D303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AAB83B89-B657-4297-922E-130A3D87F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81DA5C4A-0AF6-4F6E-96C7-6C0C1B63C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3777272A-6311-453C-AE7C-56E67CE5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AAEEB93-C04E-4A35-8813-B1E4A80A0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20FD9A17-FD33-40E4-A7BF-32BFFA5B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AF98B8B9-81A3-4D79-B067-9472742B1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17E093EA-F260-4556-B9A5-CA441429A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E9F79723-52F6-4B8B-ABD6-548F90B68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E8700C65-59E0-4C7A-9A89-D6439950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BE7728E1-E1DB-4F38-8608-94742F19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CC9EBC79-0C23-462E-9737-BF8DC98C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1CC6396-7E35-4204-91D2-8F311480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0FB43119-6C2B-4E6C-BCD0-9C49C74DC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94148B81-D1D9-4F22-BE48-FE2828E64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C1D5B94B-7E41-4691-BC40-BF146545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4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4C25FA6B-F0BE-4ECC-84EB-50FCB1BE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6D8C7208-C0EE-45C7-9301-EEFB2A07E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DCCB1691-0984-46FA-AB45-51A4ED8B8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9FBF296-F486-435A-833A-C05337FB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2E71CA7-6B1C-42A4-9488-7ADE3C83F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92A1EA07-04BC-45F9-A610-9682CBF84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8B2C1E9C-9545-4C8C-889C-4C29DF9B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51C00D29-8624-497A-B046-DD9663AF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BC330235-069F-4B3C-B68E-6A84D63C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9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0C9CC3A-0711-42E9-85DA-9856A20CF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78D523AB-1274-46BB-A508-8CDD246D5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0B90A7C9-9F95-4E3F-93D5-CCA1DF10E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BB61E651-F262-454A-9939-76367F942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987F6C1C-1D05-4C9F-986D-7C1C5A24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F0AFE037-C7B9-455D-8B46-14871159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8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C2E332E9-4217-4833-B433-7F1526D02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5128F12A-0364-4395-BFE2-F59AF7CA5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DA3A0D7-E20A-4624-BBEE-112B0BB10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95415F0-6622-4394-BED5-B63E40366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1D68040-4C7D-439B-9A9A-FE174023A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enev@uni-sofia.b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50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7A1DCF3-0FAB-458B-B64A-6BD4B6F92D7B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0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 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2A81A5DA-1F3C-4795-97DF-B934BD129C71}"/>
              </a:ext>
            </a:extLst>
          </p:cNvPr>
          <p:cNvSpPr txBox="1"/>
          <p:nvPr/>
        </p:nvSpPr>
        <p:spPr>
          <a:xfrm>
            <a:off x="1847850" y="131264"/>
            <a:ext cx="849477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n-ea"/>
                <a:cs typeface="+mn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P Trajan2ML" panose="02000505070000020004" pitchFamily="50" charset="-52"/>
                <a:ea typeface="+mn-ea"/>
                <a:cs typeface="+mn-cs"/>
              </a:rPr>
              <a:t>УЧЕБЕН ПЛАН: ДИСЦИПЛИНИ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000" b="1" dirty="0">
                <a:solidFill>
                  <a:srgbClr val="FF0000"/>
                </a:solidFill>
                <a:latin typeface="SP Trajan2ML" panose="02000505070000020004" pitchFamily="50" charset="-52"/>
              </a:rPr>
              <a:t>ВТОРИ</a:t>
            </a: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P Trajan2ML" panose="02000505070000020004" pitchFamily="50" charset="-52"/>
                <a:ea typeface="+mn-ea"/>
                <a:cs typeface="+mn-cs"/>
              </a:rPr>
              <a:t> СЕМЕСТЪР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5254F3E0-EA64-4C78-8497-B4BAA79E5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179955"/>
              </p:ext>
            </p:extLst>
          </p:nvPr>
        </p:nvGraphicFramePr>
        <p:xfrm>
          <a:off x="1617785" y="1762480"/>
          <a:ext cx="8932983" cy="4939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644">
                  <a:extLst>
                    <a:ext uri="{9D8B030D-6E8A-4147-A177-3AD203B41FA5}">
                      <a16:colId xmlns:a16="http://schemas.microsoft.com/office/drawing/2014/main" val="251955058"/>
                    </a:ext>
                  </a:extLst>
                </a:gridCol>
                <a:gridCol w="8392339">
                  <a:extLst>
                    <a:ext uri="{9D8B030D-6E8A-4147-A177-3AD203B41FA5}">
                      <a16:colId xmlns:a16="http://schemas.microsoft.com/office/drawing/2014/main" val="2995224230"/>
                    </a:ext>
                  </a:extLst>
                </a:gridCol>
              </a:tblGrid>
              <a:tr h="300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№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Дисциплини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6004684"/>
                  </a:ext>
                </a:extLst>
              </a:tr>
              <a:tr h="928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1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Педагогика на овладяване на езика и развитие на речта – образователни модели и иновации.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658295"/>
                  </a:ext>
                </a:extLst>
              </a:tr>
              <a:tr h="614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2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Теория и методика на изобразителното изкуство в предучилищна възраст – образователни модели и иновации.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3416879"/>
                  </a:ext>
                </a:extLst>
              </a:tr>
              <a:tr h="300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3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Интерактивни образователни технологии за родители.  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127658"/>
                  </a:ext>
                </a:extLst>
              </a:tr>
              <a:tr h="850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Стажантска практика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487151"/>
                  </a:ext>
                </a:extLst>
              </a:tr>
              <a:tr h="102758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 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В процеса на обучение са включени четири избираеми дисциплини и една факултативна.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2225012"/>
                  </a:ext>
                </a:extLst>
              </a:tr>
              <a:tr h="87123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rgbClr val="FFFF00"/>
                          </a:solidFill>
                          <a:effectLst/>
                        </a:rPr>
                        <a:t>Обучението завършва с Държавен практико-приложен изпит и Писмен държавен изпит</a:t>
                      </a:r>
                      <a:r>
                        <a:rPr lang="bg-BG" sz="2000" baseline="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bg-BG" sz="2000" dirty="0">
                          <a:solidFill>
                            <a:srgbClr val="FFFF00"/>
                          </a:solidFill>
                          <a:effectLst/>
                        </a:rPr>
                        <a:t>през месеците юни-юли.</a:t>
                      </a:r>
                      <a:endParaRPr lang="bg-BG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378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28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ОЦЕНКА НА ПРОЦЕСА НА ОБУЧЕНИЕ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АНКЕТАТА Е ПРОВЕДЕНА ОТ НАУЧНИЯ РЪКОВОДИТЕЛ В ПЕРИОДА 10-15.06.2022 ГОДИНА СЪС СТУДЕНТИ ОТ МАГИСТЪРСКАТА ПРОГРАМА.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УЧАСТВАЛИ РЕСПОНДЕНТИ – 62% ОТ 120 СТУДЕНТИ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1. УДОВЛЕТВОРЕНОСТ ОТ ПРОЦЕСА НА ОБУЧЕНИЕ В МАГИСТЪРСКАТА ПРОГРАМА.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„ИЗЦЯЛО“ – 81%  „ПО СКОРО „ДА“ – 14% 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„ДА“ – 3%  „ОТЧАСТИ“ – 2%     „НЕ“ – 0% </a:t>
            </a: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228601"/>
            <a:ext cx="8494776" cy="1249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srgbClr val="174376"/>
              </a:solidFill>
              <a:effectLst/>
              <a:uLnTx/>
              <a:uFillTx/>
              <a:latin typeface="SP Trajan2ML" panose="02000505070000020004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811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846327" y="1337678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ОЦЕНКА НА ПРОЦЕСА НА ОБУЧЕНИЕ</a:t>
            </a:r>
            <a:endParaRPr kumimoji="0" lang="ru-RU" sz="2200" b="1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РОЛЯ НА ОБУЧЕНИЕТО ЗА ПРИДОБИВАНЕ НА ПОЗНАНИЯ И УМЕНИЯ ЗА ОБРАЗОВАТЕЛЕН ПРОЦЕС В ДЕТСКАТА ГРАДИНА И ПЕДАГОГИЧЕСКО ВЗАИМОДЕЙСТВИЕ С ДЕЦАТА.  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„ИЗЦЯЛО“ – 74%  „ПО СКОРО „ДА“ – 18% 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„ДА“ – 4%  „ОТЧАСТИ“ – 4%     „НЕ“ – 0% </a:t>
            </a: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228601"/>
            <a:ext cx="8494776" cy="1249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srgbClr val="174376"/>
              </a:solidFill>
              <a:effectLst/>
              <a:uLnTx/>
              <a:uFillTx/>
              <a:latin typeface="SP Trajan2ML" panose="02000505070000020004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678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538654" y="1478355"/>
            <a:ext cx="8976945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ПРЕПОРЪКИ ЗА ОПТИМИЗИРАНЕ </a:t>
            </a:r>
            <a:endParaRPr kumimoji="0" lang="en-US" sz="22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ОБРАЗОВАТЕЛНИЯ ПРОЦЕС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600"/>
              </a:lnSpc>
              <a:buFontTx/>
              <a:buChar char="-"/>
              <a:defRPr/>
            </a:pPr>
            <a:r>
              <a:rPr lang="bg-BG" sz="2000" b="1" dirty="0">
                <a:solidFill>
                  <a:srgbClr val="0070C0"/>
                </a:solidFill>
              </a:rPr>
              <a:t>„</a:t>
            </a:r>
            <a:r>
              <a:rPr lang="ru-RU" sz="2000" b="1" dirty="0" err="1">
                <a:solidFill>
                  <a:srgbClr val="0070C0"/>
                </a:solidFill>
              </a:rPr>
              <a:t>Магистърската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програма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беше</a:t>
            </a:r>
            <a:r>
              <a:rPr lang="ru-RU" sz="2000" b="1" dirty="0">
                <a:solidFill>
                  <a:srgbClr val="0070C0"/>
                </a:solidFill>
              </a:rPr>
              <a:t> на </a:t>
            </a:r>
            <a:r>
              <a:rPr lang="ru-RU" sz="2000" b="1" dirty="0" err="1">
                <a:solidFill>
                  <a:srgbClr val="0070C0"/>
                </a:solidFill>
              </a:rPr>
              <a:t>ниво</a:t>
            </a:r>
            <a:r>
              <a:rPr lang="ru-RU" sz="2000" b="1" dirty="0">
                <a:solidFill>
                  <a:srgbClr val="0070C0"/>
                </a:solidFill>
              </a:rPr>
              <a:t>. </a:t>
            </a:r>
            <a:r>
              <a:rPr lang="ru-RU" sz="2000" b="1" dirty="0" err="1">
                <a:solidFill>
                  <a:srgbClr val="0070C0"/>
                </a:solidFill>
              </a:rPr>
              <a:t>Имаше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бърза</a:t>
            </a:r>
            <a:r>
              <a:rPr lang="ru-RU" sz="2000" b="1" dirty="0">
                <a:solidFill>
                  <a:srgbClr val="0070C0"/>
                </a:solidFill>
              </a:rPr>
              <a:t>, адекватна обратна </a:t>
            </a:r>
            <a:r>
              <a:rPr lang="ru-RU" sz="2000" b="1" dirty="0" err="1">
                <a:solidFill>
                  <a:srgbClr val="0070C0"/>
                </a:solidFill>
              </a:rPr>
              <a:t>връзка</a:t>
            </a:r>
            <a:r>
              <a:rPr lang="ru-RU" sz="2000" b="1" dirty="0">
                <a:solidFill>
                  <a:srgbClr val="0070C0"/>
                </a:solidFill>
              </a:rPr>
              <a:t> от страна на </a:t>
            </a:r>
            <a:r>
              <a:rPr lang="ru-RU" sz="2000" b="1" dirty="0" err="1">
                <a:solidFill>
                  <a:srgbClr val="0070C0"/>
                </a:solidFill>
              </a:rPr>
              <a:t>преподавателите</a:t>
            </a:r>
            <a:r>
              <a:rPr lang="ru-RU" sz="2000" b="1" dirty="0">
                <a:solidFill>
                  <a:srgbClr val="0070C0"/>
                </a:solidFill>
              </a:rPr>
              <a:t>, </a:t>
            </a:r>
            <a:r>
              <a:rPr lang="ru-RU" sz="2000" b="1" dirty="0" err="1">
                <a:solidFill>
                  <a:srgbClr val="0070C0"/>
                </a:solidFill>
              </a:rPr>
              <a:t>интересни</a:t>
            </a:r>
            <a:r>
              <a:rPr lang="ru-RU" sz="2000" b="1" dirty="0">
                <a:solidFill>
                  <a:srgbClr val="0070C0"/>
                </a:solidFill>
              </a:rPr>
              <a:t> и </a:t>
            </a:r>
            <a:r>
              <a:rPr lang="ru-RU" sz="2000" b="1" dirty="0" err="1">
                <a:solidFill>
                  <a:srgbClr val="0070C0"/>
                </a:solidFill>
              </a:rPr>
              <a:t>изчерпателни</a:t>
            </a:r>
            <a:r>
              <a:rPr lang="ru-RU" sz="2000" b="1" dirty="0">
                <a:solidFill>
                  <a:srgbClr val="0070C0"/>
                </a:solidFill>
              </a:rPr>
              <a:t> онлайн лекции с </a:t>
            </a:r>
            <a:r>
              <a:rPr lang="ru-RU" sz="2000" b="1" dirty="0" err="1">
                <a:solidFill>
                  <a:srgbClr val="0070C0"/>
                </a:solidFill>
              </a:rPr>
              <a:t>big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blue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button</a:t>
            </a:r>
            <a:r>
              <a:rPr lang="ru-RU" sz="2000" b="1" dirty="0">
                <a:solidFill>
                  <a:srgbClr val="0070C0"/>
                </a:solidFill>
              </a:rPr>
              <a:t>. </a:t>
            </a:r>
            <a:r>
              <a:rPr lang="ru-RU" sz="2000" b="1" dirty="0" err="1">
                <a:solidFill>
                  <a:srgbClr val="0070C0"/>
                </a:solidFill>
              </a:rPr>
              <a:t>Преподавателите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качваха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подробни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материали</a:t>
            </a:r>
            <a:r>
              <a:rPr lang="en-US" sz="2000" b="1" dirty="0">
                <a:solidFill>
                  <a:srgbClr val="0070C0"/>
                </a:solidFill>
              </a:rPr>
              <a:t>,</a:t>
            </a:r>
            <a:r>
              <a:rPr lang="ru-RU" sz="2000" b="1" dirty="0">
                <a:solidFill>
                  <a:srgbClr val="0070C0"/>
                </a:solidFill>
              </a:rPr>
              <a:t> с </a:t>
            </a:r>
            <a:r>
              <a:rPr lang="ru-RU" sz="2000" b="1" dirty="0" err="1">
                <a:solidFill>
                  <a:srgbClr val="0070C0"/>
                </a:solidFill>
              </a:rPr>
              <a:t>които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подпомагаха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подготовката</a:t>
            </a:r>
            <a:r>
              <a:rPr lang="ru-RU" sz="2000" b="1" dirty="0">
                <a:solidFill>
                  <a:srgbClr val="0070C0"/>
                </a:solidFill>
              </a:rPr>
              <a:t> на </a:t>
            </a:r>
            <a:r>
              <a:rPr lang="ru-RU" sz="2000" b="1" dirty="0" err="1">
                <a:solidFill>
                  <a:srgbClr val="0070C0"/>
                </a:solidFill>
              </a:rPr>
              <a:t>студентите</a:t>
            </a:r>
            <a:r>
              <a:rPr lang="ru-RU" sz="2000" b="1" dirty="0">
                <a:solidFill>
                  <a:srgbClr val="0070C0"/>
                </a:solidFill>
              </a:rPr>
              <a:t>. </a:t>
            </a:r>
            <a:r>
              <a:rPr lang="ru-RU" sz="2000" b="1" dirty="0" err="1">
                <a:solidFill>
                  <a:srgbClr val="0070C0"/>
                </a:solidFill>
              </a:rPr>
              <a:t>Изискваше</a:t>
            </a:r>
            <a:r>
              <a:rPr lang="ru-RU" sz="2000" b="1" dirty="0">
                <a:solidFill>
                  <a:srgbClr val="0070C0"/>
                </a:solidFill>
              </a:rPr>
              <a:t> се от нас да </a:t>
            </a:r>
            <a:r>
              <a:rPr lang="ru-RU" sz="2000" b="1" dirty="0" err="1">
                <a:solidFill>
                  <a:srgbClr val="0070C0"/>
                </a:solidFill>
              </a:rPr>
              <a:t>разработваме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различни</a:t>
            </a:r>
            <a:r>
              <a:rPr lang="ru-RU" sz="2000" b="1" dirty="0">
                <a:solidFill>
                  <a:srgbClr val="0070C0"/>
                </a:solidFill>
              </a:rPr>
              <a:t> задачи, да правим </a:t>
            </a:r>
            <a:r>
              <a:rPr lang="ru-RU" sz="2000" b="1" dirty="0" err="1">
                <a:solidFill>
                  <a:srgbClr val="0070C0"/>
                </a:solidFill>
              </a:rPr>
              <a:t>анализи</a:t>
            </a:r>
            <a:r>
              <a:rPr lang="ru-RU" sz="2000" b="1" dirty="0">
                <a:solidFill>
                  <a:srgbClr val="0070C0"/>
                </a:solidFill>
              </a:rPr>
              <a:t>, да </a:t>
            </a:r>
            <a:r>
              <a:rPr lang="ru-RU" sz="2000" b="1" dirty="0" err="1">
                <a:solidFill>
                  <a:srgbClr val="0070C0"/>
                </a:solidFill>
              </a:rPr>
              <a:t>подготвяме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реферати</a:t>
            </a:r>
            <a:r>
              <a:rPr lang="ru-RU" sz="2000" b="1" dirty="0">
                <a:solidFill>
                  <a:srgbClr val="0070C0"/>
                </a:solidFill>
              </a:rPr>
              <a:t>  и </a:t>
            </a:r>
            <a:r>
              <a:rPr lang="ru-RU" sz="2000" b="1" dirty="0" err="1">
                <a:solidFill>
                  <a:srgbClr val="0070C0"/>
                </a:solidFill>
              </a:rPr>
              <a:t>решаваме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тестове</a:t>
            </a:r>
            <a:r>
              <a:rPr lang="en-US" sz="2000" b="1" dirty="0">
                <a:solidFill>
                  <a:srgbClr val="0070C0"/>
                </a:solidFill>
              </a:rPr>
              <a:t>,</a:t>
            </a:r>
            <a:r>
              <a:rPr lang="ru-RU" sz="2000" b="1" dirty="0">
                <a:solidFill>
                  <a:srgbClr val="0070C0"/>
                </a:solidFill>
              </a:rPr>
              <a:t> с </a:t>
            </a:r>
            <a:r>
              <a:rPr lang="ru-RU" sz="2000" b="1" dirty="0" err="1">
                <a:solidFill>
                  <a:srgbClr val="0070C0"/>
                </a:solidFill>
              </a:rPr>
              <a:t>което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беше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улеснена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подготовката</a:t>
            </a:r>
            <a:r>
              <a:rPr lang="ru-RU" sz="2000" b="1" dirty="0">
                <a:solidFill>
                  <a:srgbClr val="0070C0"/>
                </a:solidFill>
              </a:rPr>
              <a:t> ни за </a:t>
            </a:r>
            <a:r>
              <a:rPr lang="ru-RU" sz="2000" b="1" dirty="0" err="1">
                <a:solidFill>
                  <a:srgbClr val="0070C0"/>
                </a:solidFill>
              </a:rPr>
              <a:t>държавен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изпит</a:t>
            </a:r>
            <a:r>
              <a:rPr lang="ru-RU" sz="2000" b="1" dirty="0">
                <a:solidFill>
                  <a:srgbClr val="0070C0"/>
                </a:solidFill>
              </a:rPr>
              <a:t>. </a:t>
            </a:r>
          </a:p>
          <a:p>
            <a:pPr marL="342900" indent="-342900">
              <a:lnSpc>
                <a:spcPts val="2600"/>
              </a:lnSpc>
              <a:buFontTx/>
              <a:buChar char="-"/>
              <a:defRPr/>
            </a:pPr>
            <a:r>
              <a:rPr lang="ru-RU" sz="2000" b="1" dirty="0">
                <a:solidFill>
                  <a:srgbClr val="0070C0"/>
                </a:solidFill>
              </a:rPr>
              <a:t>Благодаря за </a:t>
            </a:r>
            <a:r>
              <a:rPr lang="ru-RU" sz="2000" b="1" dirty="0" err="1">
                <a:solidFill>
                  <a:srgbClr val="0070C0"/>
                </a:solidFill>
              </a:rPr>
              <a:t>интересната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магистърска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програма</a:t>
            </a:r>
            <a:r>
              <a:rPr lang="ru-RU" sz="2000" b="1" dirty="0">
                <a:solidFill>
                  <a:srgbClr val="0070C0"/>
                </a:solidFill>
              </a:rPr>
              <a:t>!»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228601"/>
            <a:ext cx="8494776" cy="1249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srgbClr val="174376"/>
              </a:solidFill>
              <a:effectLst/>
              <a:uLnTx/>
              <a:uFillTx/>
              <a:latin typeface="SP Trajan2ML" panose="02000505070000020004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203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538654" y="1478355"/>
            <a:ext cx="8976945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ПРЕПОРЪКИ ЗА ОПТИМИЗИРАНЕ </a:t>
            </a:r>
            <a:endParaRPr kumimoji="0" lang="en-US" sz="22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ОБРАЗОВАТЕЛНИЯ ПРОЦЕС</a:t>
            </a: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«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Дисциплините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добре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подбрани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взаимно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допълващи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се,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като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обхващат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необходимите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теоретични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знания за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образователен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процес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детската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градина и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педагогическо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взаимодействие с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децата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». </a:t>
            </a: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srgbClr val="0070C0"/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„НЯМАМ, ИЗЦЯЛО СЪМ УДОВЛЕТВОРЕНА ОТ ОБУЧЕНИЕТО“.</a:t>
            </a: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endParaRPr kumimoji="0" lang="en-US" sz="2000" b="1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 „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Изключително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точно,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последователно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разбираемо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предаване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материала.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Всичко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обучението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ми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беше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полза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».</a:t>
            </a: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228601"/>
            <a:ext cx="8494776" cy="1249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srgbClr val="174376"/>
              </a:solidFill>
              <a:effectLst/>
              <a:uLnTx/>
              <a:uFillTx/>
              <a:latin typeface="SP Trajan2ML" panose="02000505070000020004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875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538654" y="1478355"/>
            <a:ext cx="8976945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ПРЕПОРЪКИ ЗА ОПТИМИЗИРАНЕ НА ОБРАЗОВАТЕЛНИЯ ПРОЦЕС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Всеки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един от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преподавателите</a:t>
            </a: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който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имах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възможност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да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комуникирам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време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обучението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си</a:t>
            </a: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преподаваше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насочваше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консултираше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студентите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си по най-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достъпния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 нас начин.</a:t>
            </a: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Ето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защо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аз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изразявам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своето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уважение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към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техния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труд и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съм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благодарна за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знанията</a:t>
            </a: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които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придобих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Това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се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дължи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изключителната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им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ерудиция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високия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им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професионален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статус на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специалисти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сферата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предучилищното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образование.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Тяхното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преподаване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може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да ми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бъде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пример как по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достъпен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начин аз да уча </a:t>
            </a:r>
            <a:r>
              <a:rPr kumimoji="0" lang="ru-RU" sz="2000" b="1" i="0" u="none" strike="noStrike" kern="1200" cap="all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децата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знания и умения.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228601"/>
            <a:ext cx="8494776" cy="1249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srgbClr val="174376"/>
              </a:solidFill>
              <a:effectLst/>
              <a:uLnTx/>
              <a:uFillTx/>
              <a:latin typeface="SP Trajan2ML" panose="02000505070000020004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506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538654" y="1626577"/>
            <a:ext cx="8976945" cy="4487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36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ОЧАКВАМЕ ВИ!</a:t>
            </a:r>
            <a:endParaRPr kumimoji="0" lang="ru-RU" sz="3600" b="1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228601"/>
            <a:ext cx="8494776" cy="1249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srgbClr val="174376"/>
              </a:solidFill>
              <a:effectLst/>
              <a:uLnTx/>
              <a:uFillTx/>
              <a:latin typeface="SP Trajan2ML" panose="02000505070000020004" pitchFamily="50" charset="-52"/>
              <a:ea typeface="+mj-ea"/>
              <a:cs typeface="+mj-cs"/>
            </a:endParaRPr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B5CE052E-0644-40DE-9C02-18C31AC40F4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067" y="2009822"/>
            <a:ext cx="8398117" cy="42040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F37E266A-796C-43CA-BD8F-59242851C30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4752" y="2267985"/>
            <a:ext cx="1847248" cy="1847248"/>
          </a:xfrm>
          <a:prstGeom prst="rect">
            <a:avLst/>
          </a:prstGeom>
        </p:spPr>
      </p:pic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6CEF4F55-6942-452A-AB17-0116F68E8651}"/>
              </a:ext>
            </a:extLst>
          </p:cNvPr>
          <p:cNvSpPr txBox="1"/>
          <p:nvPr/>
        </p:nvSpPr>
        <p:spPr>
          <a:xfrm>
            <a:off x="3546231" y="6314121"/>
            <a:ext cx="60974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https://fnoi.uni-sofia.bg/?page_id=1138</a:t>
            </a:r>
          </a:p>
        </p:txBody>
      </p:sp>
    </p:spTree>
    <p:extLst>
      <p:ext uri="{BB962C8B-B14F-4D97-AF65-F5344CB8AC3E}">
        <p14:creationId xmlns:p14="http://schemas.microsoft.com/office/powerpoint/2010/main" val="130937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AF30A1-85EF-4819-B6D8-F2BCC6B9B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8123" y="424724"/>
            <a:ext cx="8924192" cy="90291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bg-BG" sz="2800" dirty="0">
                <a:solidFill>
                  <a:srgbClr val="174376"/>
                </a:solidFill>
                <a:latin typeface="SP Trajan2ML" panose="02000505070000020004" pitchFamily="50" charset="-52"/>
              </a:rPr>
              <a:t>СПЕЦИАЛНОСТ</a:t>
            </a:r>
            <a:br>
              <a:rPr lang="bg-BG" sz="28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bg-BG" sz="2800" dirty="0">
                <a:solidFill>
                  <a:srgbClr val="174376"/>
                </a:solidFill>
                <a:latin typeface="SP Trajan2ML" panose="02000505070000020004" pitchFamily="50" charset="-52"/>
              </a:rPr>
              <a:t>ПРЕДУЧИЛИЩНА И НАЧАЛНА УЧИЛИЩНА ПЕДАГОГИКА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628809-0D3F-4ECC-B97E-4ADD69E42DDF}"/>
              </a:ext>
            </a:extLst>
          </p:cNvPr>
          <p:cNvSpPr txBox="1">
            <a:spLocks/>
          </p:cNvSpPr>
          <p:nvPr/>
        </p:nvSpPr>
        <p:spPr bwMode="auto">
          <a:xfrm>
            <a:off x="1090246" y="1652954"/>
            <a:ext cx="10295792" cy="263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3200" cap="none" dirty="0">
                <a:solidFill>
                  <a:srgbClr val="1F497D"/>
                </a:solidFill>
                <a:latin typeface="Calibri"/>
                <a:cs typeface="+mj-cs"/>
              </a:rPr>
              <a:t>МАГИСТЪРСКА ПРОГРАМА</a:t>
            </a:r>
            <a:br>
              <a:rPr lang="ru-RU" sz="3200" cap="none" dirty="0">
                <a:solidFill>
                  <a:srgbClr val="1F497D"/>
                </a:solidFill>
                <a:latin typeface="Calibri"/>
                <a:cs typeface="+mj-cs"/>
              </a:rPr>
            </a:br>
            <a:r>
              <a:rPr lang="ru-RU" sz="3200" cap="none" dirty="0">
                <a:solidFill>
                  <a:srgbClr val="FF0000"/>
                </a:solidFill>
                <a:latin typeface="Calibri"/>
                <a:cs typeface="+mj-cs"/>
              </a:rPr>
              <a:t>«ПРЕДУЧИЛИЩНА ПЕДАГОГИКА</a:t>
            </a:r>
            <a:endParaRPr lang="en-US" sz="3200" cap="none" dirty="0">
              <a:solidFill>
                <a:srgbClr val="FF0000"/>
              </a:solidFill>
              <a:latin typeface="Calibri"/>
              <a:cs typeface="+mj-cs"/>
            </a:endParaRPr>
          </a:p>
          <a:p>
            <a:pPr>
              <a:lnSpc>
                <a:spcPct val="100000"/>
              </a:lnSpc>
            </a:pPr>
            <a:r>
              <a:rPr lang="ru-RU" sz="3200" cap="none" dirty="0">
                <a:solidFill>
                  <a:srgbClr val="FF0000"/>
                </a:solidFill>
                <a:latin typeface="Calibri"/>
                <a:cs typeface="+mj-cs"/>
              </a:rPr>
              <a:t>(ЗА ЗАВЪРШИЛИ ПЕДАГОГИЧЕСКИ СПЕЦИАЛНОСТИ И СПЕЦИАЛНОСТИ С УЧИТЕЛСКА ПРАВОСПОБНОСТ)»</a:t>
            </a:r>
          </a:p>
          <a:p>
            <a:pPr>
              <a:lnSpc>
                <a:spcPct val="100000"/>
              </a:lnSpc>
            </a:pPr>
            <a:r>
              <a:rPr lang="ru-RU" sz="3200" cap="none" dirty="0">
                <a:solidFill>
                  <a:srgbClr val="7030A0"/>
                </a:solidFill>
                <a:latin typeface="Calibri"/>
                <a:cs typeface="+mj-cs"/>
              </a:rPr>
              <a:t>ФАКУЛТЕТ ПО НАУКИ ЗА ОБРАЗОВАНИЕТО И ИЗКУСТВАТА</a:t>
            </a:r>
          </a:p>
          <a:p>
            <a:pPr>
              <a:lnSpc>
                <a:spcPct val="100000"/>
              </a:lnSpc>
            </a:pPr>
            <a:r>
              <a:rPr lang="ru-RU" sz="3200" cap="none" dirty="0">
                <a:solidFill>
                  <a:srgbClr val="7030A0"/>
                </a:solidFill>
                <a:latin typeface="Calibri"/>
                <a:cs typeface="+mj-cs"/>
              </a:rPr>
              <a:t>КАТЕДРА «ПРЕДУЧИЛИЩНА И МЕДИЙНА ПЕДАГОГИКА»</a:t>
            </a:r>
            <a:endParaRPr lang="bg-BG" sz="3200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3D1BA6CE-56C2-4341-81BB-28A4C21C0EF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067" y="4586028"/>
            <a:ext cx="1847248" cy="1847248"/>
          </a:xfrm>
          <a:prstGeom prst="rect">
            <a:avLst/>
          </a:prstGeo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56A66D7B-5594-41BC-90EE-925EDC78C038}"/>
              </a:ext>
            </a:extLst>
          </p:cNvPr>
          <p:cNvSpPr txBox="1"/>
          <p:nvPr/>
        </p:nvSpPr>
        <p:spPr>
          <a:xfrm>
            <a:off x="1688123" y="5544821"/>
            <a:ext cx="71151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cap="none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https://fnoi.uni-sofia.bg/?page_id=1138</a:t>
            </a: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1148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B34B003-B00F-469B-92D8-AA44740C4AFD}"/>
              </a:ext>
            </a:extLst>
          </p:cNvPr>
          <p:cNvSpPr txBox="1">
            <a:spLocks/>
          </p:cNvSpPr>
          <p:nvPr/>
        </p:nvSpPr>
        <p:spPr bwMode="auto">
          <a:xfrm>
            <a:off x="1457325" y="1178170"/>
            <a:ext cx="9067067" cy="430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None/>
              <a:tabLst/>
              <a:defRPr/>
            </a:pPr>
            <a:endParaRPr lang="en-US" sz="2400" b="0" kern="0" cap="none" noProof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ФОРМА НА ОБУЧЕНИЕ: ЗАДОЧНА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None/>
              <a:tabLst/>
              <a:defRPr/>
            </a:pPr>
            <a:r>
              <a:rPr lang="en-US" sz="2400" kern="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				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(ПЛАТЕНО ОБУЧЕНИЕ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)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None/>
              <a:tabLst/>
              <a:defRPr/>
            </a:pPr>
            <a:r>
              <a:rPr lang="ru-RU" sz="2400" kern="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ПРОДЪЛЖИТЕЛНОСТ НА ОБУЧЕНИЕТО: </a:t>
            </a:r>
            <a:endParaRPr lang="en-US" sz="2400" kern="0" cap="none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None/>
              <a:tabLst/>
              <a:defRPr/>
            </a:pPr>
            <a:r>
              <a:rPr lang="en-US" sz="2400" kern="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				</a:t>
            </a:r>
            <a:r>
              <a:rPr lang="ru-RU" sz="2400" kern="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ДВА СЕМЕСТЪРА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                 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НАЧАЛО: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 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ОТ ЗИМЕН СЕМЕСТЪР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None/>
              <a:tabLst/>
              <a:defRPr/>
            </a:pPr>
            <a:r>
              <a:rPr lang="ru-RU" sz="2400" kern="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ПРОФЕСИОНАЛНА КВАЛИФИКАЦИЯ: </a:t>
            </a:r>
            <a:endParaRPr lang="en-US" sz="2400" kern="0" cap="none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None/>
              <a:tabLst/>
              <a:defRPr/>
            </a:pPr>
            <a:r>
              <a:rPr lang="en-US" sz="2400" kern="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				</a:t>
            </a:r>
            <a:r>
              <a:rPr lang="ru-RU" sz="2400" kern="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ПЕДАГОГ, ДЕТСКИ УЧИТЕЛ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          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Ръководител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: проф.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дн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Радослав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Пенев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Тел.: +359888 71 05 65   </a:t>
            </a:r>
            <a:r>
              <a:rPr kumimoji="0" lang="ru-RU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e-mail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: </a:t>
            </a:r>
            <a:r>
              <a:rPr kumimoji="0" lang="ru-RU" sz="2400" b="1" i="0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rpenev@uni-sofia.bg</a:t>
            </a:r>
            <a:endParaRPr lang="ru-RU" sz="2400" b="0" cap="none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bg-BG" sz="2400" b="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bg-BG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За повече информация: </a:t>
            </a:r>
            <a:r>
              <a:rPr lang="bg-BG" sz="2400" b="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none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https://fnoi.uni-sofia.bg/?page_id=1138</a:t>
            </a:r>
            <a:endParaRPr lang="ru-RU" sz="2400" cap="none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лавие 2">
            <a:extLst>
              <a:ext uri="{FF2B5EF4-FFF2-40B4-BE49-F238E27FC236}">
                <a16:creationId xmlns:a16="http://schemas.microsoft.com/office/drawing/2014/main" id="{8C9C27D8-09B3-4E3C-AB59-798228B02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5708" y="298938"/>
            <a:ext cx="8818684" cy="95836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lang="bg-BG" sz="2400" b="1" dirty="0">
              <a:solidFill>
                <a:srgbClr val="FF0000"/>
              </a:solidFill>
            </a:endParaRP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1FBCC15B-6D4B-413C-B660-B7C2500896F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8207" y="2406951"/>
            <a:ext cx="1849315" cy="184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6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688123" y="1645920"/>
            <a:ext cx="8862646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ts val="2600"/>
              </a:lnSpc>
            </a:pPr>
            <a:r>
              <a:rPr lang="ru-RU" sz="2200" dirty="0">
                <a:solidFill>
                  <a:srgbClr val="FF0000"/>
                </a:solidFill>
              </a:rPr>
              <a:t>Предназначение</a:t>
            </a:r>
          </a:p>
          <a:p>
            <a:pPr>
              <a:lnSpc>
                <a:spcPts val="2600"/>
              </a:lnSpc>
            </a:pPr>
            <a:br>
              <a:rPr lang="ru-RU" sz="2200" dirty="0"/>
            </a:br>
            <a:r>
              <a:rPr lang="ru-RU" sz="2200" dirty="0"/>
              <a:t>	</a:t>
            </a:r>
            <a:r>
              <a:rPr lang="ru-RU" sz="2200" dirty="0" err="1"/>
              <a:t>Програмата</a:t>
            </a:r>
            <a:r>
              <a:rPr lang="ru-RU" sz="2200" dirty="0"/>
              <a:t> </a:t>
            </a:r>
            <a:r>
              <a:rPr lang="ru-RU" sz="2200" dirty="0" err="1"/>
              <a:t>има</a:t>
            </a:r>
            <a:r>
              <a:rPr lang="ru-RU" sz="2200" dirty="0"/>
              <a:t> за цел </a:t>
            </a:r>
            <a:r>
              <a:rPr lang="ru-RU" sz="2200" dirty="0" err="1"/>
              <a:t>подготовката</a:t>
            </a:r>
            <a:r>
              <a:rPr lang="ru-RU" sz="2200" dirty="0"/>
              <a:t> </a:t>
            </a:r>
            <a:endParaRPr lang="en-US" sz="2200" dirty="0"/>
          </a:p>
          <a:p>
            <a:pPr>
              <a:lnSpc>
                <a:spcPts val="2600"/>
              </a:lnSpc>
            </a:pPr>
            <a:r>
              <a:rPr lang="ru-RU" sz="2200" dirty="0"/>
              <a:t>на </a:t>
            </a:r>
            <a:r>
              <a:rPr lang="ru-RU" sz="2200" dirty="0" err="1"/>
              <a:t>висококвалифицирани</a:t>
            </a:r>
            <a:r>
              <a:rPr lang="ru-RU" sz="2200" dirty="0"/>
              <a:t> педагогически кадри </a:t>
            </a:r>
            <a:endParaRPr lang="en-US" sz="2200" dirty="0"/>
          </a:p>
          <a:p>
            <a:pPr>
              <a:lnSpc>
                <a:spcPts val="2600"/>
              </a:lnSpc>
            </a:pPr>
            <a:r>
              <a:rPr lang="ru-RU" sz="2200" dirty="0"/>
              <a:t>за </a:t>
            </a:r>
            <a:r>
              <a:rPr lang="ru-RU" sz="2200" dirty="0" err="1"/>
              <a:t>реализиране</a:t>
            </a:r>
            <a:r>
              <a:rPr lang="ru-RU" sz="2200" dirty="0"/>
              <a:t> на </a:t>
            </a:r>
            <a:r>
              <a:rPr lang="ru-RU" sz="2200" dirty="0" err="1"/>
              <a:t>образователен</a:t>
            </a:r>
            <a:r>
              <a:rPr lang="ru-RU" sz="2200" dirty="0"/>
              <a:t> </a:t>
            </a:r>
            <a:r>
              <a:rPr lang="ru-RU" sz="2200" dirty="0" err="1"/>
              <a:t>процес</a:t>
            </a:r>
            <a:r>
              <a:rPr lang="ru-RU" sz="2200" dirty="0"/>
              <a:t> </a:t>
            </a:r>
            <a:endParaRPr lang="en-US" sz="2200" dirty="0"/>
          </a:p>
          <a:p>
            <a:pPr>
              <a:lnSpc>
                <a:spcPts val="2600"/>
              </a:lnSpc>
            </a:pPr>
            <a:r>
              <a:rPr lang="ru-RU" sz="2200" dirty="0"/>
              <a:t>в </a:t>
            </a:r>
            <a:r>
              <a:rPr lang="ru-RU" sz="2200" dirty="0" err="1"/>
              <a:t>детската</a:t>
            </a:r>
            <a:r>
              <a:rPr lang="ru-RU" sz="2200" dirty="0"/>
              <a:t> градина. </a:t>
            </a:r>
          </a:p>
          <a:p>
            <a:pPr>
              <a:lnSpc>
                <a:spcPts val="2600"/>
              </a:lnSpc>
            </a:pPr>
            <a:endParaRPr lang="ru-RU" sz="2200" dirty="0"/>
          </a:p>
          <a:p>
            <a:pPr>
              <a:lnSpc>
                <a:spcPts val="2600"/>
              </a:lnSpc>
            </a:pPr>
            <a:r>
              <a:rPr lang="ru-RU" sz="2200" dirty="0"/>
              <a:t>	Чрез </a:t>
            </a:r>
            <a:r>
              <a:rPr lang="ru-RU" sz="2200" dirty="0" err="1"/>
              <a:t>включените</a:t>
            </a:r>
            <a:r>
              <a:rPr lang="ru-RU" sz="2200" dirty="0"/>
              <a:t> в </a:t>
            </a:r>
            <a:r>
              <a:rPr lang="ru-RU" sz="2200" dirty="0" err="1"/>
              <a:t>нея</a:t>
            </a:r>
            <a:r>
              <a:rPr lang="ru-RU" sz="2200" dirty="0"/>
              <a:t> </a:t>
            </a:r>
            <a:r>
              <a:rPr lang="ru-RU" sz="2200" dirty="0" err="1"/>
              <a:t>учебни</a:t>
            </a:r>
            <a:r>
              <a:rPr lang="ru-RU" sz="2200" dirty="0"/>
              <a:t> </a:t>
            </a:r>
            <a:r>
              <a:rPr lang="ru-RU" sz="2200" dirty="0" err="1"/>
              <a:t>дисциплини</a:t>
            </a:r>
            <a:r>
              <a:rPr lang="ru-RU" sz="2200" dirty="0"/>
              <a:t> се </a:t>
            </a:r>
            <a:r>
              <a:rPr lang="ru-RU" sz="2200" dirty="0" err="1"/>
              <a:t>осигурява</a:t>
            </a:r>
            <a:r>
              <a:rPr lang="ru-RU" sz="2200" dirty="0"/>
              <a:t> </a:t>
            </a:r>
            <a:r>
              <a:rPr lang="ru-RU" sz="2200" dirty="0" err="1"/>
              <a:t>необходимата</a:t>
            </a:r>
            <a:r>
              <a:rPr lang="ru-RU" sz="2200" dirty="0"/>
              <a:t> </a:t>
            </a:r>
            <a:r>
              <a:rPr lang="ru-RU" sz="2200" dirty="0" err="1"/>
              <a:t>педагогическа</a:t>
            </a:r>
            <a:r>
              <a:rPr lang="ru-RU" sz="2200" dirty="0"/>
              <a:t> и </a:t>
            </a:r>
            <a:r>
              <a:rPr lang="ru-RU" sz="2200" dirty="0" err="1"/>
              <a:t>методическа</a:t>
            </a:r>
            <a:r>
              <a:rPr lang="ru-RU" sz="2200" dirty="0"/>
              <a:t> подготовка на </a:t>
            </a:r>
            <a:r>
              <a:rPr lang="ru-RU" sz="2200" dirty="0" err="1"/>
              <a:t>завършили</a:t>
            </a:r>
            <a:r>
              <a:rPr lang="ru-RU" sz="2200" dirty="0"/>
              <a:t> </a:t>
            </a:r>
            <a:r>
              <a:rPr lang="ru-RU" sz="2200" dirty="0" err="1"/>
              <a:t>специалности</a:t>
            </a:r>
            <a:r>
              <a:rPr lang="ru-RU" sz="2200" dirty="0"/>
              <a:t> ОКС „</a:t>
            </a:r>
            <a:r>
              <a:rPr lang="ru-RU" sz="2200" dirty="0" err="1"/>
              <a:t>Бакалавър</a:t>
            </a:r>
            <a:r>
              <a:rPr lang="ru-RU" sz="2200" dirty="0"/>
              <a:t>“ или „</a:t>
            </a:r>
            <a:r>
              <a:rPr lang="ru-RU" sz="2200" dirty="0" err="1"/>
              <a:t>Магистър</a:t>
            </a:r>
            <a:r>
              <a:rPr lang="ru-RU" sz="2200" dirty="0"/>
              <a:t>“ с УЧИТЕЛСКА И </a:t>
            </a:r>
            <a:r>
              <a:rPr lang="ru-RU" sz="2200" dirty="0" err="1"/>
              <a:t>педагогическа</a:t>
            </a:r>
            <a:r>
              <a:rPr lang="ru-RU" sz="2200" dirty="0"/>
              <a:t> ПРАВОСПОСОБНОСТ. </a:t>
            </a:r>
            <a:br>
              <a:rPr lang="ru-RU" sz="2200" dirty="0"/>
            </a:br>
            <a:r>
              <a:rPr lang="ru-RU" sz="2400" dirty="0"/>
              <a:t>	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endParaRPr lang="bg-BG" sz="2400" b="0" cap="none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228601"/>
            <a:ext cx="8494776" cy="1249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174376"/>
                </a:solidFill>
                <a:latin typeface="SP Trajan2ML" panose="02000505070000020004" pitchFamily="50" charset="-52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lang="bg-BG" sz="2400" b="1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2815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740847" y="1575582"/>
            <a:ext cx="8708781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Процес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обучение</a:t>
            </a: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Учебният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план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включва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задължителни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задължително-избираеми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факултативни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дисциплини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които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се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провеждат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под формата на лекции, упражнения и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извънаудиторна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заетост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 </a:t>
            </a: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Магистрантите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се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дипломират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полагане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Държавен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писмен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изпит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Държавен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практико-приложен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изпит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kumimoji="0" lang="bg-BG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7850" y="53266"/>
            <a:ext cx="8494776" cy="1249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srgbClr val="174376"/>
              </a:solidFill>
              <a:effectLst/>
              <a:uLnTx/>
              <a:uFillTx/>
              <a:latin typeface="SP Trajan2ML" panose="02000505070000020004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804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633846" y="1303021"/>
            <a:ext cx="4234200" cy="124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Преподавателски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състав</a:t>
            </a:r>
            <a:endParaRPr kumimoji="0" lang="ru-RU" sz="22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Магистърската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се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обслужва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хабилитирани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нехабилитирани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преподаватели от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катедра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„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Предучилищна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медийна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педагогика“,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които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притежават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необходимата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квалификация за реализация на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ефективен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образователен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процес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kumimoji="0" lang="bg-BG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7850" y="53266"/>
            <a:ext cx="8494776" cy="1249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srgbClr val="174376"/>
              </a:solidFill>
              <a:effectLst/>
              <a:uLnTx/>
              <a:uFillTx/>
              <a:latin typeface="SP Trajan2ML" panose="02000505070000020004" pitchFamily="50" charset="-52"/>
              <a:ea typeface="+mj-ea"/>
              <a:cs typeface="+mj-cs"/>
            </a:endParaRPr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1A136AC8-19B2-4853-8FFA-6583C72025A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1586" y="1927898"/>
            <a:ext cx="4726568" cy="40796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519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644163" y="1645920"/>
            <a:ext cx="8699988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Професионални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компетентности</a:t>
            </a: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Студентите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усвояват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-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Общотеоретични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познания за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образователния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процес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детската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градина и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спецификата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развитието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предучилищна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възраст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</a:p>
          <a:p>
            <a:pPr marL="0" marR="0" lvl="0" indent="0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- Практико-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приложни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умения за апробация на педагогически технологии в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предучилищното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образование.</a:t>
            </a: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228601"/>
            <a:ext cx="8494776" cy="1249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srgbClr val="174376"/>
              </a:solidFill>
              <a:effectLst/>
              <a:uLnTx/>
              <a:uFillTx/>
              <a:latin typeface="SP Trajan2ML" panose="02000505070000020004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4814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Професионална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реализация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Магистърът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Предучилищна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педагогика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право да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провежда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учебно-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възпитателна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научно-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методическа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организационно-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управленска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експертна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консултативна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диагностично-прогностична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културно-просветна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дейност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системата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предучилищното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образование, в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други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управленски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културно-просветни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обществени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спортни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организации,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както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да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продължи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обучението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си в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други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магистърски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200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програми</a:t>
            </a: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228601"/>
            <a:ext cx="8494776" cy="1249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srgbClr val="174376"/>
              </a:solidFill>
              <a:effectLst/>
              <a:uLnTx/>
              <a:uFillTx/>
              <a:latin typeface="SP Trajan2ML" panose="02000505070000020004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934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7A1DCF3-0FAB-458B-B64A-6BD4B6F92D7B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 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2A81A5DA-1F3C-4795-97DF-B934BD129C71}"/>
              </a:ext>
            </a:extLst>
          </p:cNvPr>
          <p:cNvSpPr txBox="1"/>
          <p:nvPr/>
        </p:nvSpPr>
        <p:spPr>
          <a:xfrm>
            <a:off x="1847850" y="131264"/>
            <a:ext cx="849477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74376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МАГИСТЪРСКА „ПРЕДУЧИЛИЩНА ПЕДАГОГИКА (ЗА ЗАВЪРШИЛИ ПЕДАГОГИЧЕСКИ СПЕЦИАЛНОСТИ И СПЕЦИАЛНОСТИ С УЧИТЕЛСКА ПРАВОСПОСОБНОСТ)“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P Trajan2ML" panose="02000505070000020004" pitchFamily="50" charset="-52"/>
                <a:ea typeface="+mj-ea"/>
                <a:cs typeface="+mj-cs"/>
              </a:rPr>
              <a:t>УЧЕБЕН ПЛАН: ДИСЦИПЛИНИ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2000" b="1" dirty="0">
                <a:solidFill>
                  <a:srgbClr val="FF0000"/>
                </a:solidFill>
                <a:latin typeface="SP Trajan2ML" panose="02000505070000020004" pitchFamily="50" charset="-52"/>
                <a:ea typeface="+mj-ea"/>
                <a:cs typeface="+mj-cs"/>
              </a:rPr>
              <a:t>ПЪРВИ СЕМЕСТЪР</a:t>
            </a:r>
            <a:endParaRPr kumimoji="0" lang="bg-BG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P Trajan2ML" panose="02000505070000020004" pitchFamily="50" charset="-52"/>
              <a:ea typeface="+mj-ea"/>
              <a:cs typeface="+mj-cs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AF97B1E-1F91-4B6B-95F6-A818CB4A6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44784"/>
              </p:ext>
            </p:extLst>
          </p:nvPr>
        </p:nvGraphicFramePr>
        <p:xfrm>
          <a:off x="1670538" y="1940019"/>
          <a:ext cx="8890279" cy="4691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930">
                  <a:extLst>
                    <a:ext uri="{9D8B030D-6E8A-4147-A177-3AD203B41FA5}">
                      <a16:colId xmlns:a16="http://schemas.microsoft.com/office/drawing/2014/main" val="2269425106"/>
                    </a:ext>
                  </a:extLst>
                </a:gridCol>
                <a:gridCol w="8446349">
                  <a:extLst>
                    <a:ext uri="{9D8B030D-6E8A-4147-A177-3AD203B41FA5}">
                      <a16:colId xmlns:a16="http://schemas.microsoft.com/office/drawing/2014/main" val="894028658"/>
                    </a:ext>
                  </a:extLst>
                </a:gridCol>
              </a:tblGrid>
              <a:tr h="287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№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Дисциплини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3430341"/>
                  </a:ext>
                </a:extLst>
              </a:tr>
              <a:tr h="367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1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Предучилищна педагогика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1486083"/>
                  </a:ext>
                </a:extLst>
              </a:tr>
              <a:tr h="367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2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Педагогика на ранното детство – образователни модели и иновации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7913723"/>
                  </a:ext>
                </a:extLst>
              </a:tr>
              <a:tr h="755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3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Педагогика на взаимодействието „дете-среда“ – образователни модели и иновации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0955322"/>
                  </a:ext>
                </a:extLst>
              </a:tr>
              <a:tr h="587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4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Интерактивни игрово-образователни технологии и средства в детската градина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9536142"/>
                  </a:ext>
                </a:extLst>
              </a:tr>
              <a:tr h="587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5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Педагогика на математическата култура – образователни модели и иновации.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4386256"/>
                  </a:ext>
                </a:extLst>
              </a:tr>
              <a:tr h="367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6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Изследователски технологии в предучилищното образование.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7235581"/>
                  </a:ext>
                </a:extLst>
              </a:tr>
              <a:tr h="367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7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Медийна педагогика – образователни модели и иновации.   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700301"/>
                  </a:ext>
                </a:extLst>
              </a:tr>
              <a:tr h="367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8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Педагогика на конструирането – образователни модели и иновации.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4929188"/>
                  </a:ext>
                </a:extLst>
              </a:tr>
              <a:tr h="511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9</a:t>
                      </a:r>
                      <a:endParaRPr lang="bg-BG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Педагогика на физическата култура – образователни модели и иновации </a:t>
                      </a:r>
                      <a:endParaRPr lang="bg-B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809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1159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SP Trajan2ML</vt:lpstr>
      <vt:lpstr>Tahoma</vt:lpstr>
      <vt:lpstr>Times New Roman</vt:lpstr>
      <vt:lpstr>Тема на Office</vt:lpstr>
      <vt:lpstr>PowerPoint Presentation</vt:lpstr>
      <vt:lpstr>СПЕЦИАЛНОСТ ПРЕДУЧИЛИЩНА И НАЧАЛНА УЧИЛИЩНА ПЕДАГОГИКА</vt:lpstr>
      <vt:lpstr>МАГИСТЪРСКА „ПРЕДУЧИЛИЩНА ПЕДАГОГИКА (ЗА ЗАВЪРШИЛИ ПЕДАГОГИЧЕСКИ СПЕЦИАЛНОСТИ И СПЕЦИАЛНОСТИ С УЧИТЕЛСКА ПРАВОСПОСОБНОСТ)“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Vitosha</dc:creator>
  <cp:lastModifiedBy>Евгени Тодоров Венков</cp:lastModifiedBy>
  <cp:revision>20</cp:revision>
  <dcterms:created xsi:type="dcterms:W3CDTF">2021-06-19T11:18:41Z</dcterms:created>
  <dcterms:modified xsi:type="dcterms:W3CDTF">2024-05-30T10:48:01Z</dcterms:modified>
</cp:coreProperties>
</file>