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 showGuides="1">
      <p:cViewPr varScale="1">
        <p:scale>
          <a:sx n="80" d="100"/>
          <a:sy n="80" d="100"/>
        </p:scale>
        <p:origin x="61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8E7AA675-34FD-4399-B743-7AB1AD3A87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bg-BG"/>
              <a:t>Редакт. стил загл. образец</a:t>
            </a:r>
            <a:endParaRPr lang="en-US"/>
          </a:p>
        </p:txBody>
      </p:sp>
      <p:sp>
        <p:nvSpPr>
          <p:cNvPr id="3" name="Подзаглавие 2">
            <a:extLst>
              <a:ext uri="{FF2B5EF4-FFF2-40B4-BE49-F238E27FC236}">
                <a16:creationId xmlns:a16="http://schemas.microsoft.com/office/drawing/2014/main" id="{CBA6C1FC-8163-4A4D-9881-ECEF71E34B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/>
              <a:t>Щракнете, за да редактирате стила на подзаглавието в образеца</a:t>
            </a:r>
            <a:endParaRPr lang="en-US"/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8B700420-53EE-45A2-A1A0-2F4783F68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AB37C-7C0B-4915-9927-223D69BE667B}" type="datetimeFigureOut">
              <a:rPr lang="en-US" smtClean="0"/>
              <a:t>03 Jun 2024</a:t>
            </a:fld>
            <a:endParaRPr lang="en-US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49C613B9-91BE-47AF-AE9D-E906CAC0F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0E244BBF-F03E-46F9-ADC6-C8C163568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BCC21-C296-4253-AE3B-E0C7B835B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574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960EBD32-F4D0-4C80-8115-266B5CA93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/>
          </a:p>
        </p:txBody>
      </p:sp>
      <p:sp>
        <p:nvSpPr>
          <p:cNvPr id="3" name="Контейнер за вертикален текст 2">
            <a:extLst>
              <a:ext uri="{FF2B5EF4-FFF2-40B4-BE49-F238E27FC236}">
                <a16:creationId xmlns:a16="http://schemas.microsoft.com/office/drawing/2014/main" id="{14CAD2B9-383A-4B50-BB43-B429275F85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/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6F99644E-856D-47B0-9428-4086E4629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AB37C-7C0B-4915-9927-223D69BE667B}" type="datetimeFigureOut">
              <a:rPr lang="en-US" smtClean="0"/>
              <a:t>03 Jun 2024</a:t>
            </a:fld>
            <a:endParaRPr lang="en-US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7FF595AA-5EAF-4E70-B64C-BAD5058B6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5C92E0E4-EB61-4DB5-91AE-16B53A97A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BCC21-C296-4253-AE3B-E0C7B835B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616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>
            <a:extLst>
              <a:ext uri="{FF2B5EF4-FFF2-40B4-BE49-F238E27FC236}">
                <a16:creationId xmlns:a16="http://schemas.microsoft.com/office/drawing/2014/main" id="{50B28ED9-4485-4E56-B52C-0382A6783E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bg-BG"/>
              <a:t>Редакт. стил загл. образец</a:t>
            </a:r>
            <a:endParaRPr lang="en-US"/>
          </a:p>
        </p:txBody>
      </p:sp>
      <p:sp>
        <p:nvSpPr>
          <p:cNvPr id="3" name="Контейнер за вертикален текст 2">
            <a:extLst>
              <a:ext uri="{FF2B5EF4-FFF2-40B4-BE49-F238E27FC236}">
                <a16:creationId xmlns:a16="http://schemas.microsoft.com/office/drawing/2014/main" id="{4073DC4B-05EF-49DE-B412-69B40DFDC6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/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270E640B-9900-4CA7-8BAF-58528C4E7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AB37C-7C0B-4915-9927-223D69BE667B}" type="datetimeFigureOut">
              <a:rPr lang="en-US" smtClean="0"/>
              <a:t>03 Jun 2024</a:t>
            </a:fld>
            <a:endParaRPr lang="en-US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0FD12193-FD66-41AF-95C6-91DB0AC2F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C243AAA6-8B5F-49AF-A1A4-B7B500EB9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BCC21-C296-4253-AE3B-E0C7B835B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321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41CFBBAF-3859-47AF-BF0A-6571DC575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/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205077A2-321E-4592-B002-E35354487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/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54D1CC18-1497-46B5-8E65-A8E446C91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AB37C-7C0B-4915-9927-223D69BE667B}" type="datetimeFigureOut">
              <a:rPr lang="en-US" smtClean="0"/>
              <a:t>03 Jun 2024</a:t>
            </a:fld>
            <a:endParaRPr lang="en-US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30E0F6B5-E7B1-4648-89DE-AD6F8396E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6FBE5C61-4D87-4110-9999-8A910AC47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BCC21-C296-4253-AE3B-E0C7B835B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763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разд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17FEE08A-04FA-4773-B278-657CDEBBE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bg-BG"/>
              <a:t>Редакт. стил загл. образец</a:t>
            </a:r>
            <a:endParaRPr lang="en-US"/>
          </a:p>
        </p:txBody>
      </p:sp>
      <p:sp>
        <p:nvSpPr>
          <p:cNvPr id="3" name="Текстов контейнер 2">
            <a:extLst>
              <a:ext uri="{FF2B5EF4-FFF2-40B4-BE49-F238E27FC236}">
                <a16:creationId xmlns:a16="http://schemas.microsoft.com/office/drawing/2014/main" id="{A6B1194E-1D4E-4EAF-A02A-E7675E6112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026C54A7-96A5-4920-8F1D-3DD65FC3F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AB37C-7C0B-4915-9927-223D69BE667B}" type="datetimeFigureOut">
              <a:rPr lang="en-US" smtClean="0"/>
              <a:t>03 Jun 2024</a:t>
            </a:fld>
            <a:endParaRPr lang="en-US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7B74E8F9-6435-4F4F-8A6C-8F9286CD3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83481AA2-362D-4127-A75B-33195216D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BCC21-C296-4253-AE3B-E0C7B835B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229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96B75596-A373-418D-934E-A81368348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/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0E631BCA-5B5F-414F-80D1-D3C437FBD8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/>
          </a:p>
        </p:txBody>
      </p:sp>
      <p:sp>
        <p:nvSpPr>
          <p:cNvPr id="4" name="Контейнер за съдържание 3">
            <a:extLst>
              <a:ext uri="{FF2B5EF4-FFF2-40B4-BE49-F238E27FC236}">
                <a16:creationId xmlns:a16="http://schemas.microsoft.com/office/drawing/2014/main" id="{0A24DED5-B124-4671-8772-946B8D303E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/>
          </a:p>
        </p:txBody>
      </p:sp>
      <p:sp>
        <p:nvSpPr>
          <p:cNvPr id="5" name="Контейнер за дата 4">
            <a:extLst>
              <a:ext uri="{FF2B5EF4-FFF2-40B4-BE49-F238E27FC236}">
                <a16:creationId xmlns:a16="http://schemas.microsoft.com/office/drawing/2014/main" id="{AAB83B89-B657-4297-922E-130A3D87F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AB37C-7C0B-4915-9927-223D69BE667B}" type="datetimeFigureOut">
              <a:rPr lang="en-US" smtClean="0"/>
              <a:t>03 Jun 2024</a:t>
            </a:fld>
            <a:endParaRPr lang="en-US"/>
          </a:p>
        </p:txBody>
      </p:sp>
      <p:sp>
        <p:nvSpPr>
          <p:cNvPr id="6" name="Контейнер за долния колонтитул 5">
            <a:extLst>
              <a:ext uri="{FF2B5EF4-FFF2-40B4-BE49-F238E27FC236}">
                <a16:creationId xmlns:a16="http://schemas.microsoft.com/office/drawing/2014/main" id="{81DA5C4A-0AF6-4F6E-96C7-6C0C1B63C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Контейнер за номер на слайда 6">
            <a:extLst>
              <a:ext uri="{FF2B5EF4-FFF2-40B4-BE49-F238E27FC236}">
                <a16:creationId xmlns:a16="http://schemas.microsoft.com/office/drawing/2014/main" id="{3777272A-6311-453C-AE7C-56E67CE5C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BCC21-C296-4253-AE3B-E0C7B835B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835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6AAEEB93-C04E-4A35-8813-B1E4A80A0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bg-BG"/>
              <a:t>Редакт. стил загл. образец</a:t>
            </a:r>
            <a:endParaRPr lang="en-US"/>
          </a:p>
        </p:txBody>
      </p:sp>
      <p:sp>
        <p:nvSpPr>
          <p:cNvPr id="3" name="Текстов контейнер 2">
            <a:extLst>
              <a:ext uri="{FF2B5EF4-FFF2-40B4-BE49-F238E27FC236}">
                <a16:creationId xmlns:a16="http://schemas.microsoft.com/office/drawing/2014/main" id="{20FD9A17-FD33-40E4-A7BF-32BFFA5BEA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>
            <a:extLst>
              <a:ext uri="{FF2B5EF4-FFF2-40B4-BE49-F238E27FC236}">
                <a16:creationId xmlns:a16="http://schemas.microsoft.com/office/drawing/2014/main" id="{AF98B8B9-81A3-4D79-B067-9472742B14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/>
          </a:p>
        </p:txBody>
      </p:sp>
      <p:sp>
        <p:nvSpPr>
          <p:cNvPr id="5" name="Текстов контейнер 4">
            <a:extLst>
              <a:ext uri="{FF2B5EF4-FFF2-40B4-BE49-F238E27FC236}">
                <a16:creationId xmlns:a16="http://schemas.microsoft.com/office/drawing/2014/main" id="{17E093EA-F260-4556-B9A5-CA441429A3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6" name="Контейнер за съдържание 5">
            <a:extLst>
              <a:ext uri="{FF2B5EF4-FFF2-40B4-BE49-F238E27FC236}">
                <a16:creationId xmlns:a16="http://schemas.microsoft.com/office/drawing/2014/main" id="{E9F79723-52F6-4B8B-ABD6-548F90B688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/>
          </a:p>
        </p:txBody>
      </p:sp>
      <p:sp>
        <p:nvSpPr>
          <p:cNvPr id="7" name="Контейнер за дата 6">
            <a:extLst>
              <a:ext uri="{FF2B5EF4-FFF2-40B4-BE49-F238E27FC236}">
                <a16:creationId xmlns:a16="http://schemas.microsoft.com/office/drawing/2014/main" id="{E8700C65-59E0-4C7A-9A89-D64399509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AB37C-7C0B-4915-9927-223D69BE667B}" type="datetimeFigureOut">
              <a:rPr lang="en-US" smtClean="0"/>
              <a:t>03 Jun 2024</a:t>
            </a:fld>
            <a:endParaRPr lang="en-US"/>
          </a:p>
        </p:txBody>
      </p:sp>
      <p:sp>
        <p:nvSpPr>
          <p:cNvPr id="8" name="Контейнер за долния колонтитул 7">
            <a:extLst>
              <a:ext uri="{FF2B5EF4-FFF2-40B4-BE49-F238E27FC236}">
                <a16:creationId xmlns:a16="http://schemas.microsoft.com/office/drawing/2014/main" id="{BE7728E1-E1DB-4F38-8608-94742F196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Контейнер за номер на слайда 8">
            <a:extLst>
              <a:ext uri="{FF2B5EF4-FFF2-40B4-BE49-F238E27FC236}">
                <a16:creationId xmlns:a16="http://schemas.microsoft.com/office/drawing/2014/main" id="{CC9EBC79-0C23-462E-9737-BF8DC98C5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BCC21-C296-4253-AE3B-E0C7B835B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609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91CC6396-7E35-4204-91D2-8F3114804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/>
          </a:p>
        </p:txBody>
      </p:sp>
      <p:sp>
        <p:nvSpPr>
          <p:cNvPr id="3" name="Контейнер за дата 2">
            <a:extLst>
              <a:ext uri="{FF2B5EF4-FFF2-40B4-BE49-F238E27FC236}">
                <a16:creationId xmlns:a16="http://schemas.microsoft.com/office/drawing/2014/main" id="{0FB43119-6C2B-4E6C-BCD0-9C49C74DC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AB37C-7C0B-4915-9927-223D69BE667B}" type="datetimeFigureOut">
              <a:rPr lang="en-US" smtClean="0"/>
              <a:t>03 Jun 2024</a:t>
            </a:fld>
            <a:endParaRPr lang="en-US"/>
          </a:p>
        </p:txBody>
      </p:sp>
      <p:sp>
        <p:nvSpPr>
          <p:cNvPr id="4" name="Контейнер за долния колонтитул 3">
            <a:extLst>
              <a:ext uri="{FF2B5EF4-FFF2-40B4-BE49-F238E27FC236}">
                <a16:creationId xmlns:a16="http://schemas.microsoft.com/office/drawing/2014/main" id="{94148B81-D1D9-4F22-BE48-FE2828E64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Контейнер за номер на слайда 4">
            <a:extLst>
              <a:ext uri="{FF2B5EF4-FFF2-40B4-BE49-F238E27FC236}">
                <a16:creationId xmlns:a16="http://schemas.microsoft.com/office/drawing/2014/main" id="{C1D5B94B-7E41-4691-BC40-BF1465458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BCC21-C296-4253-AE3B-E0C7B835B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645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>
            <a:extLst>
              <a:ext uri="{FF2B5EF4-FFF2-40B4-BE49-F238E27FC236}">
                <a16:creationId xmlns:a16="http://schemas.microsoft.com/office/drawing/2014/main" id="{4C25FA6B-F0BE-4ECC-84EB-50FCB1BE5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AB37C-7C0B-4915-9927-223D69BE667B}" type="datetimeFigureOut">
              <a:rPr lang="en-US" smtClean="0"/>
              <a:t>03 Jun 2024</a:t>
            </a:fld>
            <a:endParaRPr lang="en-US"/>
          </a:p>
        </p:txBody>
      </p:sp>
      <p:sp>
        <p:nvSpPr>
          <p:cNvPr id="3" name="Контейнер за долния колонтитул 2">
            <a:extLst>
              <a:ext uri="{FF2B5EF4-FFF2-40B4-BE49-F238E27FC236}">
                <a16:creationId xmlns:a16="http://schemas.microsoft.com/office/drawing/2014/main" id="{6D8C7208-C0EE-45C7-9301-EEFB2A07E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Контейнер за номер на слайда 3">
            <a:extLst>
              <a:ext uri="{FF2B5EF4-FFF2-40B4-BE49-F238E27FC236}">
                <a16:creationId xmlns:a16="http://schemas.microsoft.com/office/drawing/2014/main" id="{DCCB1691-0984-46FA-AB45-51A4ED8B8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BCC21-C296-4253-AE3B-E0C7B835B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771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29FBF296-F486-435A-833A-C05337FB2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  <a:endParaRPr lang="en-US"/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F2E71CA7-6B1C-42A4-9488-7ADE3C83FC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/>
          </a:p>
        </p:txBody>
      </p:sp>
      <p:sp>
        <p:nvSpPr>
          <p:cNvPr id="4" name="Текстов контейнер 3">
            <a:extLst>
              <a:ext uri="{FF2B5EF4-FFF2-40B4-BE49-F238E27FC236}">
                <a16:creationId xmlns:a16="http://schemas.microsoft.com/office/drawing/2014/main" id="{92A1EA07-04BC-45F9-A610-9682CBF84D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>
            <a:extLst>
              <a:ext uri="{FF2B5EF4-FFF2-40B4-BE49-F238E27FC236}">
                <a16:creationId xmlns:a16="http://schemas.microsoft.com/office/drawing/2014/main" id="{8B2C1E9C-9545-4C8C-889C-4C29DF9BE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AB37C-7C0B-4915-9927-223D69BE667B}" type="datetimeFigureOut">
              <a:rPr lang="en-US" smtClean="0"/>
              <a:t>03 Jun 2024</a:t>
            </a:fld>
            <a:endParaRPr lang="en-US"/>
          </a:p>
        </p:txBody>
      </p:sp>
      <p:sp>
        <p:nvSpPr>
          <p:cNvPr id="6" name="Контейнер за долния колонтитул 5">
            <a:extLst>
              <a:ext uri="{FF2B5EF4-FFF2-40B4-BE49-F238E27FC236}">
                <a16:creationId xmlns:a16="http://schemas.microsoft.com/office/drawing/2014/main" id="{51C00D29-8624-497A-B046-DD9663AFA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Контейнер за номер на слайда 6">
            <a:extLst>
              <a:ext uri="{FF2B5EF4-FFF2-40B4-BE49-F238E27FC236}">
                <a16:creationId xmlns:a16="http://schemas.microsoft.com/office/drawing/2014/main" id="{BC330235-069F-4B3C-B68E-6A84D63C2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BCC21-C296-4253-AE3B-E0C7B835B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594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F0C9CC3A-0711-42E9-85DA-9856A20CF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  <a:endParaRPr lang="en-US"/>
          </a:p>
        </p:txBody>
      </p:sp>
      <p:sp>
        <p:nvSpPr>
          <p:cNvPr id="3" name="Контейнер за картина 2">
            <a:extLst>
              <a:ext uri="{FF2B5EF4-FFF2-40B4-BE49-F238E27FC236}">
                <a16:creationId xmlns:a16="http://schemas.microsoft.com/office/drawing/2014/main" id="{78D523AB-1274-46BB-A508-8CDD246D5D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ов контейнер 3">
            <a:extLst>
              <a:ext uri="{FF2B5EF4-FFF2-40B4-BE49-F238E27FC236}">
                <a16:creationId xmlns:a16="http://schemas.microsoft.com/office/drawing/2014/main" id="{0B90A7C9-9F95-4E3F-93D5-CCA1DF10E5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>
            <a:extLst>
              <a:ext uri="{FF2B5EF4-FFF2-40B4-BE49-F238E27FC236}">
                <a16:creationId xmlns:a16="http://schemas.microsoft.com/office/drawing/2014/main" id="{BB61E651-F262-454A-9939-76367F942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AB37C-7C0B-4915-9927-223D69BE667B}" type="datetimeFigureOut">
              <a:rPr lang="en-US" smtClean="0"/>
              <a:t>03 Jun 2024</a:t>
            </a:fld>
            <a:endParaRPr lang="en-US"/>
          </a:p>
        </p:txBody>
      </p:sp>
      <p:sp>
        <p:nvSpPr>
          <p:cNvPr id="6" name="Контейнер за долния колонтитул 5">
            <a:extLst>
              <a:ext uri="{FF2B5EF4-FFF2-40B4-BE49-F238E27FC236}">
                <a16:creationId xmlns:a16="http://schemas.microsoft.com/office/drawing/2014/main" id="{987F6C1C-1D05-4C9F-986D-7C1C5A247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Контейнер за номер на слайда 6">
            <a:extLst>
              <a:ext uri="{FF2B5EF4-FFF2-40B4-BE49-F238E27FC236}">
                <a16:creationId xmlns:a16="http://schemas.microsoft.com/office/drawing/2014/main" id="{F0AFE037-C7B9-455D-8B46-148711599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BCC21-C296-4253-AE3B-E0C7B835B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886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>
            <a:extLst>
              <a:ext uri="{FF2B5EF4-FFF2-40B4-BE49-F238E27FC236}">
                <a16:creationId xmlns:a16="http://schemas.microsoft.com/office/drawing/2014/main" id="{C2E332E9-4217-4833-B433-7F1526D02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/>
              <a:t>Редакт. стил загл. образец</a:t>
            </a:r>
            <a:endParaRPr lang="en-US"/>
          </a:p>
        </p:txBody>
      </p:sp>
      <p:sp>
        <p:nvSpPr>
          <p:cNvPr id="3" name="Текстов контейнер 2">
            <a:extLst>
              <a:ext uri="{FF2B5EF4-FFF2-40B4-BE49-F238E27FC236}">
                <a16:creationId xmlns:a16="http://schemas.microsoft.com/office/drawing/2014/main" id="{5128F12A-0364-4395-BFE2-F59AF7CA5F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/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DDA3A0D7-E20A-4624-BBEE-112B0BB102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AB37C-7C0B-4915-9927-223D69BE667B}" type="datetimeFigureOut">
              <a:rPr lang="en-US" smtClean="0"/>
              <a:t>03 Jun 2024</a:t>
            </a:fld>
            <a:endParaRPr lang="en-US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A95415F0-6622-4394-BED5-B63E403664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81D68040-4C7D-439B-9A9A-FE174023AF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BCC21-C296-4253-AE3B-E0C7B835B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74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lpeneva@uni-sofia.bg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fnoi.uni-sofia.bg/?page_id=5818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9501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FAF30A1-85EF-4819-B6D8-F2BCC6B9BD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3699" y="1356708"/>
            <a:ext cx="9605728" cy="1871980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bg-BG" sz="4400" dirty="0">
                <a:solidFill>
                  <a:srgbClr val="174376"/>
                </a:solidFill>
                <a:latin typeface="SP Trajan2ML" panose="02000505070000020004" pitchFamily="50" charset="-52"/>
              </a:rPr>
              <a:t>СПЕЦИАЛНОСТ</a:t>
            </a:r>
            <a:br>
              <a:rPr lang="bg-BG" sz="4400" dirty="0">
                <a:solidFill>
                  <a:srgbClr val="174376"/>
                </a:solidFill>
                <a:latin typeface="SP Trajan2ML" panose="02000505070000020004" pitchFamily="50" charset="-52"/>
              </a:rPr>
            </a:br>
            <a:r>
              <a:rPr lang="bg-BG" sz="4400" dirty="0">
                <a:solidFill>
                  <a:srgbClr val="174376"/>
                </a:solidFill>
                <a:latin typeface="SP Trajan2ML" panose="02000505070000020004" pitchFamily="50" charset="-52"/>
              </a:rPr>
              <a:t>ПРЕДУЧИЛИЩНА И НАЧАЛНА УЧИЛИЩНА ПЕДАГОГИКА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0628809-0D3F-4ECC-B97E-4ADD69E42DDF}"/>
              </a:ext>
            </a:extLst>
          </p:cNvPr>
          <p:cNvSpPr txBox="1">
            <a:spLocks/>
          </p:cNvSpPr>
          <p:nvPr/>
        </p:nvSpPr>
        <p:spPr bwMode="auto">
          <a:xfrm>
            <a:off x="1314450" y="3410818"/>
            <a:ext cx="9605728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 kern="1200" cap="all" baseline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bg-BG" sz="3200" dirty="0">
                <a:latin typeface="+mn-lt"/>
                <a:cs typeface="Arial" panose="020B0604020202020204" pitchFamily="34" charset="0"/>
              </a:rPr>
              <a:t>Магистърска програма</a:t>
            </a:r>
            <a:endParaRPr lang="en-US" sz="3200" dirty="0">
              <a:latin typeface="+mn-lt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bg-BG" sz="3200" dirty="0">
                <a:latin typeface="+mn-lt"/>
                <a:cs typeface="Arial" panose="020B0604020202020204" pitchFamily="34" charset="0"/>
              </a:rPr>
              <a:t>Мениджмънт на образованието в предучилищните заведения </a:t>
            </a:r>
            <a:r>
              <a:rPr lang="en-US" sz="3200" dirty="0">
                <a:latin typeface="+mn-lt"/>
                <a:cs typeface="Arial" panose="020B0604020202020204" pitchFamily="34" charset="0"/>
              </a:rPr>
              <a:t> – </a:t>
            </a:r>
            <a:r>
              <a:rPr lang="bg-BG" sz="3200" dirty="0">
                <a:latin typeface="+mn-lt"/>
                <a:cs typeface="Arial" panose="020B0604020202020204" pitchFamily="34" charset="0"/>
              </a:rPr>
              <a:t>3 семестъра</a:t>
            </a:r>
          </a:p>
        </p:txBody>
      </p:sp>
    </p:spTree>
    <p:extLst>
      <p:ext uri="{BB962C8B-B14F-4D97-AF65-F5344CB8AC3E}">
        <p14:creationId xmlns:p14="http://schemas.microsoft.com/office/powerpoint/2010/main" val="114814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B34B003-B00F-469B-92D8-AA44740C4AFD}"/>
              </a:ext>
            </a:extLst>
          </p:cNvPr>
          <p:cNvSpPr txBox="1">
            <a:spLocks/>
          </p:cNvSpPr>
          <p:nvPr/>
        </p:nvSpPr>
        <p:spPr bwMode="auto">
          <a:xfrm>
            <a:off x="1609859" y="1339403"/>
            <a:ext cx="8847786" cy="5518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 kern="1200" cap="all" baseline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ru-RU" sz="2400" b="0" i="1" cap="none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Магистърска програма: </a:t>
            </a:r>
            <a:r>
              <a:rPr lang="ru-RU" sz="2400" cap="none" dirty="0">
                <a:latin typeface="+mn-lt"/>
                <a:cs typeface="Arial" panose="020B0604020202020204" pitchFamily="34" charset="0"/>
              </a:rPr>
              <a:t>Мениджмънт на образованието в предучилищните заведения </a:t>
            </a:r>
          </a:p>
          <a:p>
            <a:pPr algn="l">
              <a:lnSpc>
                <a:spcPct val="150000"/>
              </a:lnSpc>
            </a:pPr>
            <a:r>
              <a:rPr lang="ru-RU" sz="2400" b="0" i="1" cap="none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Срок на обучение:  </a:t>
            </a:r>
            <a:r>
              <a:rPr lang="ru-RU" sz="2400" b="0" cap="none" dirty="0">
                <a:latin typeface="+mn-lt"/>
                <a:cs typeface="Arial" panose="020B0604020202020204" pitchFamily="34" charset="0"/>
              </a:rPr>
              <a:t>3</a:t>
            </a:r>
            <a:r>
              <a:rPr lang="ru-RU" sz="2400" cap="none" dirty="0">
                <a:latin typeface="+mn-lt"/>
                <a:cs typeface="Arial" panose="020B0604020202020204" pitchFamily="34" charset="0"/>
              </a:rPr>
              <a:t> семестъра</a:t>
            </a:r>
          </a:p>
          <a:p>
            <a:pPr algn="l">
              <a:lnSpc>
                <a:spcPct val="150000"/>
              </a:lnSpc>
            </a:pPr>
            <a:r>
              <a:rPr lang="ru-RU" sz="2400" b="0" i="1" cap="none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Форма на обучение</a:t>
            </a:r>
            <a:r>
              <a:rPr lang="bg-BG" sz="2400" b="0" i="1" cap="none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:</a:t>
            </a:r>
            <a:r>
              <a:rPr lang="ru-RU" sz="2400" i="1" cap="none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ru-RU" sz="2400" cap="none" dirty="0">
                <a:latin typeface="+mn-lt"/>
                <a:cs typeface="Arial" panose="020B0604020202020204" pitchFamily="34" charset="0"/>
              </a:rPr>
              <a:t>задочна (платено обучение)</a:t>
            </a:r>
          </a:p>
          <a:p>
            <a:pPr algn="l">
              <a:lnSpc>
                <a:spcPct val="150000"/>
              </a:lnSpc>
            </a:pPr>
            <a:r>
              <a:rPr lang="ru-RU" sz="2400" b="0" i="1" cap="none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Прием и начало на обучението: </a:t>
            </a:r>
            <a:r>
              <a:rPr lang="ru-RU" sz="2400" cap="none" dirty="0">
                <a:latin typeface="+mn-lt"/>
                <a:cs typeface="Arial" panose="020B0604020202020204" pitchFamily="34" charset="0"/>
              </a:rPr>
              <a:t>от зимен семестър</a:t>
            </a:r>
          </a:p>
          <a:p>
            <a:pPr algn="l">
              <a:lnSpc>
                <a:spcPct val="150000"/>
              </a:lnSpc>
            </a:pPr>
            <a:r>
              <a:rPr lang="ru-RU" sz="2400" b="0" i="1" cap="none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Научен ръководител: </a:t>
            </a:r>
            <a:r>
              <a:rPr lang="ru-RU" sz="2400" cap="none" dirty="0">
                <a:latin typeface="+mn-lt"/>
                <a:cs typeface="Arial" panose="020B0604020202020204" pitchFamily="34" charset="0"/>
              </a:rPr>
              <a:t>проф. </a:t>
            </a:r>
            <a:r>
              <a:rPr lang="bg-BG" sz="2400" cap="none" dirty="0">
                <a:latin typeface="+mn-lt"/>
                <a:cs typeface="Arial" panose="020B0604020202020204" pitchFamily="34" charset="0"/>
              </a:rPr>
              <a:t>д</a:t>
            </a:r>
            <a:r>
              <a:rPr lang="ru-RU" sz="2400" cap="none" dirty="0">
                <a:latin typeface="+mn-lt"/>
                <a:cs typeface="Arial" panose="020B0604020202020204" pitchFamily="34" charset="0"/>
              </a:rPr>
              <a:t>-р Любослава Пенева </a:t>
            </a:r>
          </a:p>
          <a:p>
            <a:pPr algn="l">
              <a:lnSpc>
                <a:spcPct val="150000"/>
              </a:lnSpc>
            </a:pPr>
            <a:r>
              <a:rPr lang="ru-RU" sz="2400" b="0" i="1" cap="none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Тел.: </a:t>
            </a:r>
            <a:r>
              <a:rPr lang="ru-RU" sz="2400" b="0" cap="none" dirty="0">
                <a:latin typeface="+mn-lt"/>
                <a:cs typeface="Arial" panose="020B0604020202020204" pitchFamily="34" charset="0"/>
              </a:rPr>
              <a:t>+</a:t>
            </a:r>
            <a:r>
              <a:rPr lang="ru-RU" sz="2400" cap="none" dirty="0">
                <a:latin typeface="+mn-lt"/>
                <a:cs typeface="Arial" panose="020B0604020202020204" pitchFamily="34" charset="0"/>
              </a:rPr>
              <a:t>359888 98 90 48      </a:t>
            </a:r>
            <a:r>
              <a:rPr lang="ru-RU" sz="2400" b="0" i="1" cap="none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E-mail: </a:t>
            </a:r>
            <a:r>
              <a:rPr lang="en-US" sz="2400" cap="none" dirty="0" err="1">
                <a:latin typeface="+mn-lt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lpeneva</a:t>
            </a:r>
            <a:r>
              <a:rPr lang="ru-RU" sz="2400" cap="none" dirty="0">
                <a:latin typeface="+mn-lt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@uni-sofia.</a:t>
            </a:r>
            <a:r>
              <a:rPr lang="en-US" sz="2400" cap="none" dirty="0">
                <a:latin typeface="+mn-lt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</a:t>
            </a:r>
            <a:r>
              <a:rPr lang="ru-RU" sz="2400" cap="none" dirty="0">
                <a:latin typeface="+mn-lt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</a:t>
            </a:r>
            <a:endParaRPr lang="ru-RU" sz="2400" cap="none" dirty="0">
              <a:latin typeface="+mn-lt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ru-RU" sz="2400" cap="none" dirty="0">
                <a:latin typeface="+mn-lt"/>
                <a:cs typeface="Arial" panose="020B0604020202020204" pitchFamily="34" charset="0"/>
              </a:rPr>
              <a:t> </a:t>
            </a:r>
            <a:r>
              <a:rPr lang="ru-RU" sz="2400" b="0" i="1" cap="none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Инспектор: </a:t>
            </a:r>
            <a:r>
              <a:rPr lang="ru-RU" sz="2400" cap="none" dirty="0">
                <a:latin typeface="+mn-lt"/>
                <a:cs typeface="Arial" panose="020B0604020202020204" pitchFamily="34" charset="0"/>
              </a:rPr>
              <a:t>Милка Белева</a:t>
            </a:r>
          </a:p>
          <a:p>
            <a:pPr algn="l">
              <a:lnSpc>
                <a:spcPct val="150000"/>
              </a:lnSpc>
            </a:pPr>
            <a:r>
              <a:rPr lang="ru-RU" sz="2400" cap="none" dirty="0">
                <a:latin typeface="+mn-lt"/>
                <a:cs typeface="Arial" panose="020B0604020202020204" pitchFamily="34" charset="0"/>
              </a:rPr>
              <a:t>e-mail: m.beleva@fppse.uni-sofia.bg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52C1C75-9C39-461F-81C1-C7B07EEDA2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49374" y="592928"/>
            <a:ext cx="8494776" cy="914400"/>
          </a:xfrm>
        </p:spPr>
        <p:txBody>
          <a:bodyPr anchor="t" anchorCtr="0"/>
          <a:lstStyle/>
          <a:p>
            <a:pPr>
              <a:lnSpc>
                <a:spcPct val="100000"/>
              </a:lnSpc>
            </a:pPr>
            <a:r>
              <a:rPr lang="bg-BG" sz="2400" dirty="0">
                <a:solidFill>
                  <a:srgbClr val="174376"/>
                </a:solidFill>
                <a:latin typeface="SP Trajan2ML" panose="02000505070000020004" pitchFamily="50" charset="-52"/>
              </a:rPr>
              <a:t>СПЕЦИАЛНОСТ</a:t>
            </a:r>
            <a:br>
              <a:rPr lang="bg-BG" sz="2400" dirty="0">
                <a:solidFill>
                  <a:srgbClr val="174376"/>
                </a:solidFill>
                <a:latin typeface="SP Trajan2ML" panose="02000505070000020004" pitchFamily="50" charset="-52"/>
              </a:rPr>
            </a:br>
            <a:r>
              <a:rPr lang="bg-BG" sz="2400" dirty="0">
                <a:solidFill>
                  <a:srgbClr val="174376"/>
                </a:solidFill>
                <a:latin typeface="SP Trajan2ML" panose="02000505070000020004" pitchFamily="50" charset="-52"/>
              </a:rPr>
              <a:t>ПРЕДУЧИЛИЩНА И НАЧАЛНА УЧИЛИЩНА ПЕДАГОГИКА</a:t>
            </a:r>
          </a:p>
        </p:txBody>
      </p:sp>
    </p:spTree>
    <p:extLst>
      <p:ext uri="{BB962C8B-B14F-4D97-AF65-F5344CB8AC3E}">
        <p14:creationId xmlns:p14="http://schemas.microsoft.com/office/powerpoint/2010/main" val="2208064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DAC915D-F996-44B6-921E-313644A1C055}"/>
              </a:ext>
            </a:extLst>
          </p:cNvPr>
          <p:cNvSpPr txBox="1">
            <a:spLocks/>
          </p:cNvSpPr>
          <p:nvPr/>
        </p:nvSpPr>
        <p:spPr bwMode="auto">
          <a:xfrm>
            <a:off x="1712890" y="1645919"/>
            <a:ext cx="8631260" cy="5212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 kern="1200" cap="all" baseline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just">
              <a:lnSpc>
                <a:spcPts val="2600"/>
              </a:lnSpc>
            </a:pPr>
            <a:r>
              <a:rPr lang="ru-RU" sz="2800" b="0" i="1" cap="none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Насоченост: </a:t>
            </a:r>
          </a:p>
          <a:p>
            <a:pPr algn="just">
              <a:lnSpc>
                <a:spcPts val="2600"/>
              </a:lnSpc>
            </a:pPr>
            <a:r>
              <a:rPr lang="ru-RU" sz="2800" cap="none" dirty="0">
                <a:latin typeface="+mn-lt"/>
                <a:cs typeface="Arial" panose="020B0604020202020204" pitchFamily="34" charset="0"/>
              </a:rPr>
              <a:t>Програмата е предназначена за студенти със завършена образователна квалификационна степен „бакалавър“ или „магистър“ в областта на педагогическите науки. </a:t>
            </a:r>
          </a:p>
          <a:p>
            <a:pPr algn="just">
              <a:lnSpc>
                <a:spcPts val="2600"/>
              </a:lnSpc>
            </a:pPr>
            <a:r>
              <a:rPr lang="ru-RU" sz="2800" b="0" i="1" cap="none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Образователни цели: </a:t>
            </a:r>
          </a:p>
          <a:p>
            <a:pPr algn="just">
              <a:lnSpc>
                <a:spcPts val="2600"/>
              </a:lnSpc>
            </a:pPr>
            <a:r>
              <a:rPr lang="ru-RU" sz="2800" cap="none" dirty="0">
                <a:latin typeface="+mn-lt"/>
                <a:cs typeface="Arial" panose="020B0604020202020204" pitchFamily="34" charset="0"/>
              </a:rPr>
              <a:t>– Да осигури насоченост към анализ на процесите на управление, обслужване и качество на педагогическото взаимодействие в образователните институции, предназначени за ранно детско образование до седемгодишна възраст.</a:t>
            </a:r>
          </a:p>
          <a:p>
            <a:pPr algn="just">
              <a:lnSpc>
                <a:spcPts val="2600"/>
              </a:lnSpc>
            </a:pPr>
            <a:r>
              <a:rPr lang="ru-RU" sz="2800" cap="none" dirty="0">
                <a:latin typeface="+mn-lt"/>
                <a:cs typeface="Arial" panose="020B0604020202020204" pitchFamily="34" charset="0"/>
              </a:rPr>
              <a:t>– Да се усъвършенстват общотеоретичните и професионалните компетенции, необходими на бакалаврите-педагози в областта на педагогическите науки и мениджмънта на образованието.</a:t>
            </a:r>
          </a:p>
          <a:p>
            <a:pPr algn="just">
              <a:lnSpc>
                <a:spcPts val="2600"/>
              </a:lnSpc>
            </a:pPr>
            <a:endParaRPr lang="ru-RU" sz="2400" cap="none" dirty="0">
              <a:latin typeface="+mn-lt"/>
              <a:cs typeface="Arial" panose="020B0604020202020204" pitchFamily="34" charset="0"/>
            </a:endParaRPr>
          </a:p>
          <a:p>
            <a:pPr algn="just">
              <a:lnSpc>
                <a:spcPts val="2600"/>
              </a:lnSpc>
            </a:pPr>
            <a:endParaRPr lang="ru-RU" sz="2400" cap="none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7D12AAD-BBD8-4D87-A98F-5BFBB7B65524}"/>
              </a:ext>
            </a:extLst>
          </p:cNvPr>
          <p:cNvSpPr txBox="1">
            <a:spLocks/>
          </p:cNvSpPr>
          <p:nvPr/>
        </p:nvSpPr>
        <p:spPr>
          <a:xfrm>
            <a:off x="1849374" y="0"/>
            <a:ext cx="8494776" cy="164591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bg-BG" sz="2400" dirty="0">
                <a:solidFill>
                  <a:srgbClr val="174376"/>
                </a:solidFill>
                <a:latin typeface="SP Trajan2ML" panose="02000505070000020004" pitchFamily="50" charset="-52"/>
              </a:rPr>
              <a:t>СПЕЦИАЛНОСТ</a:t>
            </a:r>
            <a:br>
              <a:rPr lang="bg-BG" sz="2400" dirty="0">
                <a:solidFill>
                  <a:srgbClr val="174376"/>
                </a:solidFill>
                <a:latin typeface="SP Trajan2ML" panose="02000505070000020004" pitchFamily="50" charset="-52"/>
              </a:rPr>
            </a:br>
            <a:r>
              <a:rPr lang="bg-BG" sz="2400" dirty="0">
                <a:solidFill>
                  <a:srgbClr val="174376"/>
                </a:solidFill>
                <a:latin typeface="SP Trajan2ML" panose="02000505070000020004" pitchFamily="50" charset="-52"/>
              </a:rPr>
              <a:t>ПРЕДУЧИЛИЩНА И НАЧАЛНА УЧИЛИЩНА ПЕДАГОГИКА</a:t>
            </a:r>
          </a:p>
          <a:p>
            <a:pPr>
              <a:lnSpc>
                <a:spcPct val="100000"/>
              </a:lnSpc>
            </a:pPr>
            <a:r>
              <a:rPr lang="ru-RU" sz="2400" dirty="0">
                <a:solidFill>
                  <a:srgbClr val="174376"/>
                </a:solidFill>
                <a:latin typeface="SP Trajan2ML" panose="02000505070000020004" pitchFamily="50" charset="-52"/>
              </a:rPr>
              <a:t>Магистърска програма</a:t>
            </a:r>
          </a:p>
          <a:p>
            <a:pPr>
              <a:lnSpc>
                <a:spcPct val="100000"/>
              </a:lnSpc>
            </a:pPr>
            <a:r>
              <a:rPr lang="ru-RU" sz="2400" dirty="0">
                <a:solidFill>
                  <a:srgbClr val="174376"/>
                </a:solidFill>
                <a:latin typeface="SP Trajan2ML" panose="02000505070000020004" pitchFamily="50" charset="-52"/>
              </a:rPr>
              <a:t>Мениджмънт на образованието в предучилищните заведения </a:t>
            </a:r>
          </a:p>
          <a:p>
            <a:pPr>
              <a:lnSpc>
                <a:spcPct val="100000"/>
              </a:lnSpc>
            </a:pPr>
            <a:endParaRPr lang="bg-BG" sz="2400" dirty="0">
              <a:solidFill>
                <a:srgbClr val="174376"/>
              </a:solidFill>
              <a:latin typeface="SP Trajan2ML" panose="02000505070000020004" pitchFamily="50" charset="-52"/>
            </a:endParaRPr>
          </a:p>
          <a:p>
            <a:pPr>
              <a:lnSpc>
                <a:spcPct val="100000"/>
              </a:lnSpc>
            </a:pPr>
            <a:endParaRPr lang="bg-BG" sz="2400" dirty="0">
              <a:solidFill>
                <a:srgbClr val="174376"/>
              </a:solidFill>
              <a:latin typeface="SP Trajan2ML" panose="02000505070000020004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728156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B703D1A-8387-40BA-B913-C2C9291F611B}"/>
              </a:ext>
            </a:extLst>
          </p:cNvPr>
          <p:cNvSpPr txBox="1">
            <a:spLocks/>
          </p:cNvSpPr>
          <p:nvPr/>
        </p:nvSpPr>
        <p:spPr bwMode="auto">
          <a:xfrm>
            <a:off x="1696657" y="1647485"/>
            <a:ext cx="8798685" cy="5210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 kern="1200" cap="all" baseline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just">
              <a:lnSpc>
                <a:spcPts val="2600"/>
              </a:lnSpc>
            </a:pPr>
            <a:r>
              <a:rPr lang="ru-RU" sz="2800" b="0" i="1" cap="none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Условия за прием  </a:t>
            </a:r>
          </a:p>
          <a:p>
            <a:pPr algn="just">
              <a:lnSpc>
                <a:spcPts val="2600"/>
              </a:lnSpc>
            </a:pPr>
            <a:endParaRPr lang="ru-RU" sz="2800" b="0" i="1" cap="none" dirty="0">
              <a:solidFill>
                <a:srgbClr val="FF0000"/>
              </a:solidFill>
              <a:latin typeface="+mn-lt"/>
              <a:cs typeface="Arial" panose="020B0604020202020204" pitchFamily="34" charset="0"/>
            </a:endParaRPr>
          </a:p>
          <a:p>
            <a:pPr algn="just">
              <a:lnSpc>
                <a:spcPts val="2600"/>
              </a:lnSpc>
            </a:pPr>
            <a:r>
              <a:rPr lang="ru-RU" sz="2800" cap="none" dirty="0">
                <a:latin typeface="+mn-lt"/>
                <a:cs typeface="Arial" panose="020B0604020202020204" pitchFamily="34" charset="0"/>
              </a:rPr>
              <a:t>За участие в програмата е необходимо кандидатите да притежават диплома за ОКС „бакалавър“ или  ОКС „магистър“ в областта на педагогическите науки и професионалните направления в тях.  </a:t>
            </a:r>
          </a:p>
          <a:p>
            <a:pPr algn="just">
              <a:lnSpc>
                <a:spcPts val="2600"/>
              </a:lnSpc>
            </a:pPr>
            <a:endParaRPr lang="ru-RU" sz="2800" cap="none" dirty="0">
              <a:latin typeface="+mn-lt"/>
              <a:cs typeface="Arial" panose="020B0604020202020204" pitchFamily="34" charset="0"/>
            </a:endParaRPr>
          </a:p>
          <a:p>
            <a:pPr algn="just">
              <a:lnSpc>
                <a:spcPts val="2600"/>
              </a:lnSpc>
            </a:pPr>
            <a:r>
              <a:rPr lang="ru-RU" sz="2800" cap="none" dirty="0">
                <a:latin typeface="+mn-lt"/>
                <a:cs typeface="Arial" panose="020B0604020202020204" pitchFamily="34" charset="0"/>
              </a:rPr>
              <a:t>Възможн</a:t>
            </a:r>
            <a:r>
              <a:rPr lang="bg-BG" sz="2800" cap="none" dirty="0">
                <a:latin typeface="+mn-lt"/>
                <a:cs typeface="Arial" panose="020B0604020202020204" pitchFamily="34" charset="0"/>
              </a:rPr>
              <a:t>ата форма е задочната платена форма на</a:t>
            </a:r>
            <a:r>
              <a:rPr lang="ru-RU" sz="2800" cap="none" dirty="0">
                <a:latin typeface="+mn-lt"/>
                <a:cs typeface="Arial" panose="020B0604020202020204" pitchFamily="34" charset="0"/>
              </a:rPr>
              <a:t> обучение.</a:t>
            </a:r>
          </a:p>
          <a:p>
            <a:pPr algn="just">
              <a:lnSpc>
                <a:spcPts val="2600"/>
              </a:lnSpc>
            </a:pPr>
            <a:endParaRPr lang="ru-RU" sz="2800" cap="none" dirty="0">
              <a:latin typeface="+mn-lt"/>
              <a:cs typeface="Arial" panose="020B0604020202020204" pitchFamily="34" charset="0"/>
            </a:endParaRPr>
          </a:p>
          <a:p>
            <a:pPr algn="just">
              <a:lnSpc>
                <a:spcPts val="2600"/>
              </a:lnSpc>
            </a:pPr>
            <a:r>
              <a:rPr lang="ru-RU" sz="2800" cap="none" dirty="0">
                <a:latin typeface="+mn-lt"/>
                <a:cs typeface="Arial" panose="020B0604020202020204" pitchFamily="34" charset="0"/>
              </a:rPr>
              <a:t>В нея кандидатите не полагат конкурсен изпит, а съгласно чл. 21, ал. 3 от ЗВО за платено обучение могат да кандидатстват лица, завършили висшето си образование с успех, не по-нисък от добър.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F833C3F-52BF-4125-BD3E-58E8389C9C3C}"/>
              </a:ext>
            </a:extLst>
          </p:cNvPr>
          <p:cNvSpPr txBox="1">
            <a:spLocks/>
          </p:cNvSpPr>
          <p:nvPr/>
        </p:nvSpPr>
        <p:spPr>
          <a:xfrm>
            <a:off x="1965284" y="132459"/>
            <a:ext cx="8494776" cy="151502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bg-BG" sz="2400" dirty="0">
                <a:solidFill>
                  <a:srgbClr val="174376"/>
                </a:solidFill>
                <a:latin typeface="SP Trajan2ML" panose="02000505070000020004" pitchFamily="50" charset="-52"/>
              </a:rPr>
              <a:t>СПЕЦИАЛНОСТ</a:t>
            </a:r>
            <a:br>
              <a:rPr lang="bg-BG" sz="2400" dirty="0">
                <a:solidFill>
                  <a:srgbClr val="174376"/>
                </a:solidFill>
                <a:latin typeface="SP Trajan2ML" panose="02000505070000020004" pitchFamily="50" charset="-52"/>
              </a:rPr>
            </a:br>
            <a:r>
              <a:rPr lang="bg-BG" sz="2400" dirty="0">
                <a:solidFill>
                  <a:srgbClr val="174376"/>
                </a:solidFill>
                <a:latin typeface="SP Trajan2ML" panose="02000505070000020004" pitchFamily="50" charset="-52"/>
              </a:rPr>
              <a:t>ПРЕДУЧИЛИЩНА И НАЧАЛНА УЧИЛИЩНА ПЕДАГОГИКА</a:t>
            </a:r>
          </a:p>
          <a:p>
            <a:pPr>
              <a:lnSpc>
                <a:spcPct val="100000"/>
              </a:lnSpc>
            </a:pPr>
            <a:r>
              <a:rPr lang="ru-RU" sz="2400" dirty="0">
                <a:solidFill>
                  <a:srgbClr val="174376"/>
                </a:solidFill>
                <a:latin typeface="SP Trajan2ML" panose="02000505070000020004" pitchFamily="50" charset="-52"/>
              </a:rPr>
              <a:t>Магистърска програма</a:t>
            </a:r>
          </a:p>
          <a:p>
            <a:pPr>
              <a:lnSpc>
                <a:spcPct val="100000"/>
              </a:lnSpc>
            </a:pPr>
            <a:r>
              <a:rPr lang="ru-RU" sz="2400" dirty="0">
                <a:solidFill>
                  <a:srgbClr val="174376"/>
                </a:solidFill>
                <a:latin typeface="SP Trajan2ML" panose="02000505070000020004" pitchFamily="50" charset="-52"/>
              </a:rPr>
              <a:t>Мениджмънт на образованието в предучилищните заведения </a:t>
            </a:r>
          </a:p>
        </p:txBody>
      </p:sp>
    </p:spTree>
    <p:extLst>
      <p:ext uri="{BB962C8B-B14F-4D97-AF65-F5344CB8AC3E}">
        <p14:creationId xmlns:p14="http://schemas.microsoft.com/office/powerpoint/2010/main" val="3542331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6EA7987-1B67-4BDF-8604-FC2BE4DCBDB1}"/>
              </a:ext>
            </a:extLst>
          </p:cNvPr>
          <p:cNvSpPr txBox="1">
            <a:spLocks/>
          </p:cNvSpPr>
          <p:nvPr/>
        </p:nvSpPr>
        <p:spPr bwMode="auto">
          <a:xfrm>
            <a:off x="1847851" y="1645920"/>
            <a:ext cx="8699946" cy="5212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 kern="1200" cap="all" baseline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just">
              <a:lnSpc>
                <a:spcPts val="2600"/>
              </a:lnSpc>
            </a:pPr>
            <a:r>
              <a:rPr lang="ru-RU" sz="2800" b="0" i="1" cap="none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Професионална реализация:</a:t>
            </a:r>
          </a:p>
          <a:p>
            <a:pPr marL="457200" indent="-457200" algn="just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ru-RU" sz="2800" cap="none" dirty="0">
                <a:latin typeface="+mn-lt"/>
                <a:cs typeface="Arial" panose="020B0604020202020204" pitchFamily="34" charset="0"/>
              </a:rPr>
              <a:t>Държавни, общински и частни институции за ранно детско образование до седемгодишна възраст, според приоритетите на държавните политики и стратегии.</a:t>
            </a:r>
          </a:p>
          <a:p>
            <a:pPr marL="457200" indent="-457200" algn="just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ru-RU" sz="2800" cap="none" dirty="0">
                <a:latin typeface="+mn-lt"/>
                <a:cs typeface="Arial" panose="020B0604020202020204" pitchFamily="34" charset="0"/>
              </a:rPr>
              <a:t>Центрове за личностно развитие и приобщаващо образование, центрове за педагогически услуги и за сезонно и почасово отглеждане на деца.</a:t>
            </a:r>
          </a:p>
          <a:p>
            <a:pPr marL="457200" indent="-457200" algn="just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ru-RU" sz="2800" cap="none" dirty="0">
                <a:latin typeface="+mn-lt"/>
                <a:cs typeface="Arial" panose="020B0604020202020204" pitchFamily="34" charset="0"/>
              </a:rPr>
              <a:t>Центрове за игрова анимация, за атракция и забавление на деца и възрастни; центрове за приложни изкуства и за детско творчество.</a:t>
            </a:r>
          </a:p>
          <a:p>
            <a:pPr marL="457200" indent="-457200" algn="just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ru-RU" sz="2800" cap="none" dirty="0">
                <a:latin typeface="+mn-lt"/>
                <a:cs typeface="Arial" panose="020B0604020202020204" pitchFamily="34" charset="0"/>
              </a:rPr>
              <a:t>Центрове и фирми за разработване и разпространение на игрово-образователни средства, за обзавеждане на институции за предучилищна възраст.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7A1DCF3-0FAB-458B-B64A-6BD4B6F92D7B}"/>
              </a:ext>
            </a:extLst>
          </p:cNvPr>
          <p:cNvSpPr txBox="1">
            <a:spLocks/>
          </p:cNvSpPr>
          <p:nvPr/>
        </p:nvSpPr>
        <p:spPr>
          <a:xfrm>
            <a:off x="1849373" y="115909"/>
            <a:ext cx="8494776" cy="14527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400">
                <a:solidFill>
                  <a:srgbClr val="174376"/>
                </a:solidFill>
                <a:latin typeface="SP Trajan2ML" panose="02000505070000020004" pitchFamily="50" charset="-52"/>
              </a:rPr>
              <a:t>СПЕЦИАЛНОСТ</a:t>
            </a:r>
            <a:br>
              <a:rPr lang="ru-RU" sz="2400">
                <a:solidFill>
                  <a:srgbClr val="174376"/>
                </a:solidFill>
                <a:latin typeface="SP Trajan2ML" panose="02000505070000020004" pitchFamily="50" charset="-52"/>
              </a:rPr>
            </a:br>
            <a:r>
              <a:rPr lang="ru-RU" sz="2400">
                <a:solidFill>
                  <a:srgbClr val="174376"/>
                </a:solidFill>
                <a:latin typeface="SP Trajan2ML" panose="02000505070000020004" pitchFamily="50" charset="-52"/>
              </a:rPr>
              <a:t>ПРЕДУЧИЛИЩНА И НАЧАЛНА УЧИЛИЩНА ПЕДАГОГИКА</a:t>
            </a:r>
          </a:p>
          <a:p>
            <a:pPr>
              <a:lnSpc>
                <a:spcPct val="100000"/>
              </a:lnSpc>
            </a:pPr>
            <a:r>
              <a:rPr lang="ru-RU" sz="2400">
                <a:solidFill>
                  <a:srgbClr val="174376"/>
                </a:solidFill>
                <a:latin typeface="SP Trajan2ML" panose="02000505070000020004" pitchFamily="50" charset="-52"/>
              </a:rPr>
              <a:t>Магистърска програма</a:t>
            </a:r>
          </a:p>
          <a:p>
            <a:pPr>
              <a:lnSpc>
                <a:spcPct val="100000"/>
              </a:lnSpc>
            </a:pPr>
            <a:r>
              <a:rPr lang="ru-RU" sz="2400">
                <a:solidFill>
                  <a:srgbClr val="174376"/>
                </a:solidFill>
                <a:latin typeface="SP Trajan2ML" panose="02000505070000020004" pitchFamily="50" charset="-52"/>
              </a:rPr>
              <a:t>Мениджмънт на образованието в предучилищните заведения </a:t>
            </a:r>
            <a:endParaRPr lang="ru-RU" sz="2400" dirty="0">
              <a:solidFill>
                <a:srgbClr val="174376"/>
              </a:solidFill>
              <a:latin typeface="SP Trajan2ML" panose="02000505070000020004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672826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6EA7987-1B67-4BDF-8604-FC2BE4DCBDB1}"/>
              </a:ext>
            </a:extLst>
          </p:cNvPr>
          <p:cNvSpPr txBox="1">
            <a:spLocks/>
          </p:cNvSpPr>
          <p:nvPr/>
        </p:nvSpPr>
        <p:spPr bwMode="auto">
          <a:xfrm>
            <a:off x="1849374" y="1517131"/>
            <a:ext cx="8860665" cy="5212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 kern="1200" cap="all" baseline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>
              <a:lnSpc>
                <a:spcPts val="2600"/>
              </a:lnSpc>
            </a:pPr>
            <a:endParaRPr lang="en-US" sz="2000" b="0" cap="none" dirty="0">
              <a:latin typeface="+mn-lt"/>
              <a:cs typeface="Arial" panose="020B0604020202020204" pitchFamily="34" charset="0"/>
            </a:endParaRPr>
          </a:p>
          <a:p>
            <a:pPr>
              <a:lnSpc>
                <a:spcPts val="2600"/>
              </a:lnSpc>
            </a:pPr>
            <a:endParaRPr lang="ru-RU" sz="2000" b="0" cap="none" dirty="0">
              <a:latin typeface="+mn-lt"/>
              <a:cs typeface="Arial" panose="020B0604020202020204" pitchFamily="34" charset="0"/>
            </a:endParaRPr>
          </a:p>
          <a:p>
            <a:pPr>
              <a:lnSpc>
                <a:spcPts val="2600"/>
              </a:lnSpc>
            </a:pPr>
            <a:endParaRPr lang="bg-BG" sz="2000" b="0" cap="none" dirty="0">
              <a:latin typeface="+mn-lt"/>
              <a:cs typeface="Arial" panose="020B0604020202020204" pitchFamily="34" charset="0"/>
              <a:hlinkClick r:id="rId3"/>
            </a:endParaRPr>
          </a:p>
          <a:p>
            <a:pPr>
              <a:lnSpc>
                <a:spcPts val="2600"/>
              </a:lnSpc>
            </a:pPr>
            <a:r>
              <a:rPr lang="en-US" sz="2000" b="0" cap="none" dirty="0">
                <a:latin typeface="+mn-lt"/>
                <a:cs typeface="Arial" panose="020B0604020202020204" pitchFamily="34" charset="0"/>
                <a:hlinkClick r:id="rId3"/>
              </a:rPr>
              <a:t>https://fnoi.uni-sofia.bg/?page_id=5818</a:t>
            </a:r>
            <a:endParaRPr lang="bg-BG" sz="2000" b="0" cap="none" dirty="0">
              <a:latin typeface="+mn-lt"/>
              <a:cs typeface="Arial" panose="020B0604020202020204" pitchFamily="34" charset="0"/>
            </a:endParaRPr>
          </a:p>
          <a:p>
            <a:pPr>
              <a:lnSpc>
                <a:spcPts val="2600"/>
              </a:lnSpc>
            </a:pPr>
            <a:endParaRPr lang="ru-RU" sz="2000" b="0" cap="none" dirty="0">
              <a:latin typeface="+mn-lt"/>
              <a:cs typeface="Arial" panose="020B0604020202020204" pitchFamily="34" charset="0"/>
            </a:endParaRPr>
          </a:p>
          <a:p>
            <a:pPr>
              <a:lnSpc>
                <a:spcPts val="2600"/>
              </a:lnSpc>
            </a:pPr>
            <a:r>
              <a:rPr lang="ru-RU" sz="2000" b="0" cap="none" dirty="0">
                <a:latin typeface="+mn-lt"/>
                <a:cs typeface="Arial" panose="020B0604020202020204" pitchFamily="34" charset="0"/>
              </a:rPr>
              <a:t>Адрес: София, 1574, бул. „Шипченски проход“ № 69А</a:t>
            </a:r>
            <a:endParaRPr lang="en-US" sz="2000" b="0" cap="none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7A1DCF3-0FAB-458B-B64A-6BD4B6F92D7B}"/>
              </a:ext>
            </a:extLst>
          </p:cNvPr>
          <p:cNvSpPr txBox="1">
            <a:spLocks/>
          </p:cNvSpPr>
          <p:nvPr/>
        </p:nvSpPr>
        <p:spPr>
          <a:xfrm>
            <a:off x="1849374" y="128789"/>
            <a:ext cx="8494776" cy="134956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bg-BG" sz="2400" dirty="0">
                <a:solidFill>
                  <a:srgbClr val="174376"/>
                </a:solidFill>
                <a:latin typeface="SP Trajan2ML" panose="02000505070000020004" pitchFamily="50" charset="-52"/>
              </a:rPr>
              <a:t>СУ „Св. Климент Охридски“ </a:t>
            </a:r>
          </a:p>
          <a:p>
            <a:pPr>
              <a:lnSpc>
                <a:spcPct val="100000"/>
              </a:lnSpc>
            </a:pPr>
            <a:r>
              <a:rPr lang="bg-BG" sz="2400" dirty="0">
                <a:solidFill>
                  <a:srgbClr val="174376"/>
                </a:solidFill>
                <a:latin typeface="SP Trajan2ML" panose="02000505070000020004" pitchFamily="50" charset="-52"/>
              </a:rPr>
              <a:t>Факултет по науки за образованието и изкуствата </a:t>
            </a:r>
          </a:p>
          <a:p>
            <a:pPr>
              <a:lnSpc>
                <a:spcPct val="100000"/>
              </a:lnSpc>
            </a:pPr>
            <a:r>
              <a:rPr lang="bg-BG" sz="2400" dirty="0">
                <a:solidFill>
                  <a:srgbClr val="174376"/>
                </a:solidFill>
                <a:latin typeface="SP Trajan2ML" panose="02000505070000020004" pitchFamily="50" charset="-52"/>
              </a:rPr>
              <a:t>Катедра „Предучилищна и медийна педагогика“</a:t>
            </a:r>
            <a:endParaRPr lang="en-US" sz="2400" dirty="0">
              <a:solidFill>
                <a:srgbClr val="174376"/>
              </a:solidFill>
              <a:latin typeface="SP Trajan2ML" panose="02000505070000020004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937743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на Office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442</Words>
  <Application>Microsoft Office PowerPoint</Application>
  <PresentationFormat>Widescreen</PresentationFormat>
  <Paragraphs>47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SP Trajan2ML</vt:lpstr>
      <vt:lpstr>Тема на Office</vt:lpstr>
      <vt:lpstr>PowerPoint Presentation</vt:lpstr>
      <vt:lpstr>СПЕЦИАЛНОСТ ПРЕДУЧИЛИЩНА И НАЧАЛНА УЧИЛИЩНА ПЕДАГОГИКА</vt:lpstr>
      <vt:lpstr>СПЕЦИАЛНОСТ ПРЕДУЧИЛИЩНА И НАЧАЛНА УЧИЛИЩНА ПЕДАГОГИКА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PowerPoint</dc:title>
  <dc:creator>Vitosha</dc:creator>
  <cp:lastModifiedBy>Rozalina Engels-Kritidis</cp:lastModifiedBy>
  <cp:revision>14</cp:revision>
  <dcterms:created xsi:type="dcterms:W3CDTF">2021-06-19T11:18:41Z</dcterms:created>
  <dcterms:modified xsi:type="dcterms:W3CDTF">2024-06-03T04:05:45Z</dcterms:modified>
</cp:coreProperties>
</file>